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4" r:id="rId16"/>
    <p:sldId id="335" r:id="rId17"/>
    <p:sldId id="306" r:id="rId18"/>
    <p:sldId id="307" r:id="rId19"/>
    <p:sldId id="336" r:id="rId20"/>
    <p:sldId id="337" r:id="rId21"/>
    <p:sldId id="338" r:id="rId22"/>
    <p:sldId id="339" r:id="rId23"/>
    <p:sldId id="34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2A"/>
    <a:srgbClr val="85FF29"/>
    <a:srgbClr val="5DE33D"/>
    <a:srgbClr val="653B22"/>
    <a:srgbClr val="D38B57"/>
    <a:srgbClr val="854D23"/>
    <a:srgbClr val="AD642D"/>
    <a:srgbClr val="465411"/>
    <a:srgbClr val="544436"/>
    <a:srgbClr val="4C4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216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18" Type="http://schemas.openxmlformats.org/officeDocument/2006/relationships/image" Target="../media/image57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9.gif"/><Relationship Id="rId18" Type="http://schemas.openxmlformats.org/officeDocument/2006/relationships/image" Target="../media/image21.png"/><Relationship Id="rId3" Type="http://schemas.openxmlformats.org/officeDocument/2006/relationships/image" Target="../media/image58.png"/><Relationship Id="rId21" Type="http://schemas.openxmlformats.org/officeDocument/2006/relationships/image" Target="../media/image64.png"/><Relationship Id="rId7" Type="http://schemas.openxmlformats.org/officeDocument/2006/relationships/image" Target="../media/image60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2.png"/><Relationship Id="rId5" Type="http://schemas.openxmlformats.org/officeDocument/2006/relationships/image" Target="../media/image55.png"/><Relationship Id="rId15" Type="http://schemas.openxmlformats.org/officeDocument/2006/relationships/image" Target="../media/image61.png"/><Relationship Id="rId23" Type="http://schemas.microsoft.com/office/2007/relationships/hdphoto" Target="../media/hdphoto3.wdp"/><Relationship Id="rId10" Type="http://schemas.openxmlformats.org/officeDocument/2006/relationships/image" Target="../media/image11.png"/><Relationship Id="rId19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Relationship Id="rId22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1.png"/><Relationship Id="rId18" Type="http://schemas.openxmlformats.org/officeDocument/2006/relationships/image" Target="../media/image40.png"/><Relationship Id="rId26" Type="http://schemas.openxmlformats.org/officeDocument/2006/relationships/image" Target="../media/image76.png"/><Relationship Id="rId3" Type="http://schemas.openxmlformats.org/officeDocument/2006/relationships/image" Target="../media/image66.png"/><Relationship Id="rId21" Type="http://schemas.openxmlformats.org/officeDocument/2006/relationships/image" Target="../media/image21.png"/><Relationship Id="rId7" Type="http://schemas.openxmlformats.org/officeDocument/2006/relationships/image" Target="../media/image70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5" Type="http://schemas.microsoft.com/office/2007/relationships/hdphoto" Target="../media/hdphoto4.wdp"/><Relationship Id="rId33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29.gif"/><Relationship Id="rId20" Type="http://schemas.openxmlformats.org/officeDocument/2006/relationships/image" Target="../media/image20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75.png"/><Relationship Id="rId32" Type="http://schemas.openxmlformats.org/officeDocument/2006/relationships/image" Target="../media/image82.png"/><Relationship Id="rId5" Type="http://schemas.openxmlformats.org/officeDocument/2006/relationships/image" Target="../media/image68.png"/><Relationship Id="rId15" Type="http://schemas.openxmlformats.org/officeDocument/2006/relationships/image" Target="../media/image23.png"/><Relationship Id="rId23" Type="http://schemas.openxmlformats.org/officeDocument/2006/relationships/image" Target="../media/image64.png"/><Relationship Id="rId28" Type="http://schemas.openxmlformats.org/officeDocument/2006/relationships/image" Target="../media/image78.png"/><Relationship Id="rId10" Type="http://schemas.openxmlformats.org/officeDocument/2006/relationships/image" Target="../media/image73.png"/><Relationship Id="rId19" Type="http://schemas.openxmlformats.org/officeDocument/2006/relationships/image" Target="../media/image19.png"/><Relationship Id="rId31" Type="http://schemas.openxmlformats.org/officeDocument/2006/relationships/image" Target="../media/image81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12.png"/><Relationship Id="rId22" Type="http://schemas.openxmlformats.org/officeDocument/2006/relationships/image" Target="../media/image6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openxmlformats.org/officeDocument/2006/relationships/image" Target="../media/image21.png"/><Relationship Id="rId18" Type="http://schemas.openxmlformats.org/officeDocument/2006/relationships/image" Target="../media/image85.png"/><Relationship Id="rId26" Type="http://schemas.openxmlformats.org/officeDocument/2006/relationships/image" Target="../media/image88.png"/><Relationship Id="rId3" Type="http://schemas.openxmlformats.org/officeDocument/2006/relationships/image" Target="../media/image1.png"/><Relationship Id="rId21" Type="http://schemas.openxmlformats.org/officeDocument/2006/relationships/image" Target="../media/image79.png"/><Relationship Id="rId7" Type="http://schemas.openxmlformats.org/officeDocument/2006/relationships/image" Target="../media/image23.png"/><Relationship Id="rId12" Type="http://schemas.openxmlformats.org/officeDocument/2006/relationships/image" Target="../media/image20.png"/><Relationship Id="rId17" Type="http://schemas.microsoft.com/office/2007/relationships/hdphoto" Target="../media/hdphoto5.wdp"/><Relationship Id="rId25" Type="http://schemas.openxmlformats.org/officeDocument/2006/relationships/image" Target="../media/image77.png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24" Type="http://schemas.openxmlformats.org/officeDocument/2006/relationships/image" Target="../media/image87.png"/><Relationship Id="rId5" Type="http://schemas.openxmlformats.org/officeDocument/2006/relationships/image" Target="../media/image11.png"/><Relationship Id="rId15" Type="http://schemas.openxmlformats.org/officeDocument/2006/relationships/image" Target="../media/image64.png"/><Relationship Id="rId23" Type="http://schemas.microsoft.com/office/2007/relationships/hdphoto" Target="../media/hdphoto6.wdp"/><Relationship Id="rId10" Type="http://schemas.openxmlformats.org/officeDocument/2006/relationships/image" Target="../media/image40.png"/><Relationship Id="rId19" Type="http://schemas.openxmlformats.org/officeDocument/2006/relationships/image" Target="../media/image76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62.png"/><Relationship Id="rId22" Type="http://schemas.openxmlformats.org/officeDocument/2006/relationships/image" Target="../media/image86.png"/><Relationship Id="rId27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1.png"/><Relationship Id="rId18" Type="http://schemas.openxmlformats.org/officeDocument/2006/relationships/image" Target="../media/image79.png"/><Relationship Id="rId26" Type="http://schemas.openxmlformats.org/officeDocument/2006/relationships/image" Target="../media/image99.png"/><Relationship Id="rId3" Type="http://schemas.openxmlformats.org/officeDocument/2006/relationships/image" Target="../media/image89.png"/><Relationship Id="rId21" Type="http://schemas.openxmlformats.org/officeDocument/2006/relationships/image" Target="../media/image64.png"/><Relationship Id="rId7" Type="http://schemas.openxmlformats.org/officeDocument/2006/relationships/image" Target="../media/image40.png"/><Relationship Id="rId12" Type="http://schemas.openxmlformats.org/officeDocument/2006/relationships/image" Target="../media/image20.png"/><Relationship Id="rId17" Type="http://schemas.openxmlformats.org/officeDocument/2006/relationships/image" Target="../media/image94.png"/><Relationship Id="rId25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6.png"/><Relationship Id="rId20" Type="http://schemas.openxmlformats.org/officeDocument/2006/relationships/image" Target="../media/image77.png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24" Type="http://schemas.openxmlformats.org/officeDocument/2006/relationships/image" Target="../media/image97.png"/><Relationship Id="rId5" Type="http://schemas.openxmlformats.org/officeDocument/2006/relationships/image" Target="../media/image90.jpg"/><Relationship Id="rId15" Type="http://schemas.openxmlformats.org/officeDocument/2006/relationships/image" Target="../media/image93.png"/><Relationship Id="rId23" Type="http://schemas.microsoft.com/office/2007/relationships/hdphoto" Target="../media/hdphoto7.wdp"/><Relationship Id="rId28" Type="http://schemas.openxmlformats.org/officeDocument/2006/relationships/image" Target="../media/image101.png"/><Relationship Id="rId10" Type="http://schemas.openxmlformats.org/officeDocument/2006/relationships/image" Target="../media/image12.png"/><Relationship Id="rId19" Type="http://schemas.openxmlformats.org/officeDocument/2006/relationships/image" Target="../media/image95.png"/><Relationship Id="rId4" Type="http://schemas.openxmlformats.org/officeDocument/2006/relationships/image" Target="../media/image11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Relationship Id="rId22" Type="http://schemas.openxmlformats.org/officeDocument/2006/relationships/image" Target="../media/image96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9.png"/><Relationship Id="rId18" Type="http://schemas.openxmlformats.org/officeDocument/2006/relationships/image" Target="../media/image76.png"/><Relationship Id="rId26" Type="http://schemas.microsoft.com/office/2007/relationships/hdphoto" Target="../media/hdphoto7.wdp"/><Relationship Id="rId3" Type="http://schemas.openxmlformats.org/officeDocument/2006/relationships/image" Target="../media/image104.png"/><Relationship Id="rId21" Type="http://schemas.openxmlformats.org/officeDocument/2006/relationships/image" Target="../media/image94.png"/><Relationship Id="rId7" Type="http://schemas.openxmlformats.org/officeDocument/2006/relationships/image" Target="../media/image90.jpg"/><Relationship Id="rId12" Type="http://schemas.openxmlformats.org/officeDocument/2006/relationships/image" Target="../media/image12.png"/><Relationship Id="rId17" Type="http://schemas.openxmlformats.org/officeDocument/2006/relationships/image" Target="../media/image93.png"/><Relationship Id="rId25" Type="http://schemas.openxmlformats.org/officeDocument/2006/relationships/image" Target="../media/image96.png"/><Relationship Id="rId33" Type="http://schemas.openxmlformats.org/officeDocument/2006/relationships/image" Target="../media/image10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2.png"/><Relationship Id="rId20" Type="http://schemas.openxmlformats.org/officeDocument/2006/relationships/image" Target="../media/image79.png"/><Relationship Id="rId29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91.png"/><Relationship Id="rId24" Type="http://schemas.openxmlformats.org/officeDocument/2006/relationships/image" Target="../media/image64.png"/><Relationship Id="rId32" Type="http://schemas.openxmlformats.org/officeDocument/2006/relationships/image" Target="../media/image107.png"/><Relationship Id="rId5" Type="http://schemas.openxmlformats.org/officeDocument/2006/relationships/image" Target="../media/image105.png"/><Relationship Id="rId15" Type="http://schemas.openxmlformats.org/officeDocument/2006/relationships/image" Target="../media/image21.png"/><Relationship Id="rId23" Type="http://schemas.openxmlformats.org/officeDocument/2006/relationships/image" Target="../media/image77.png"/><Relationship Id="rId28" Type="http://schemas.openxmlformats.org/officeDocument/2006/relationships/image" Target="../media/image98.png"/><Relationship Id="rId10" Type="http://schemas.openxmlformats.org/officeDocument/2006/relationships/image" Target="../media/image62.png"/><Relationship Id="rId19" Type="http://schemas.openxmlformats.org/officeDocument/2006/relationships/image" Target="../media/image101.png"/><Relationship Id="rId31" Type="http://schemas.openxmlformats.org/officeDocument/2006/relationships/image" Target="../media/image102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20.png"/><Relationship Id="rId22" Type="http://schemas.openxmlformats.org/officeDocument/2006/relationships/image" Target="../media/image95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0.png"/><Relationship Id="rId3" Type="http://schemas.openxmlformats.org/officeDocument/2006/relationships/image" Target="../media/image28.png"/><Relationship Id="rId21" Type="http://schemas.openxmlformats.org/officeDocument/2006/relationships/image" Target="../media/image117.png"/><Relationship Id="rId34" Type="http://schemas.openxmlformats.org/officeDocument/2006/relationships/image" Target="../media/image127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113.png"/><Relationship Id="rId25" Type="http://schemas.openxmlformats.org/officeDocument/2006/relationships/image" Target="../media/image119.png"/><Relationship Id="rId33" Type="http://schemas.microsoft.com/office/2007/relationships/hdphoto" Target="../media/hdphoto10.wdp"/><Relationship Id="rId2" Type="http://schemas.openxmlformats.org/officeDocument/2006/relationships/image" Target="../media/image1.png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24" Type="http://schemas.microsoft.com/office/2007/relationships/hdphoto" Target="../media/hdphoto9.wdp"/><Relationship Id="rId32" Type="http://schemas.openxmlformats.org/officeDocument/2006/relationships/image" Target="../media/image126.png"/><Relationship Id="rId5" Type="http://schemas.openxmlformats.org/officeDocument/2006/relationships/image" Target="../media/image12.png"/><Relationship Id="rId15" Type="http://schemas.openxmlformats.org/officeDocument/2006/relationships/image" Target="../media/image111.png"/><Relationship Id="rId23" Type="http://schemas.openxmlformats.org/officeDocument/2006/relationships/image" Target="../media/image118.png"/><Relationship Id="rId28" Type="http://schemas.openxmlformats.org/officeDocument/2006/relationships/image" Target="../media/image122.png"/><Relationship Id="rId10" Type="http://schemas.openxmlformats.org/officeDocument/2006/relationships/image" Target="../media/image19.png"/><Relationship Id="rId19" Type="http://schemas.openxmlformats.org/officeDocument/2006/relationships/image" Target="../media/image115.png"/><Relationship Id="rId31" Type="http://schemas.openxmlformats.org/officeDocument/2006/relationships/image" Target="../media/image125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110.png"/><Relationship Id="rId22" Type="http://schemas.microsoft.com/office/2007/relationships/hdphoto" Target="../media/hdphoto8.wdp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image" Target="../media/image28.png"/><Relationship Id="rId16" Type="http://schemas.openxmlformats.org/officeDocument/2006/relationships/image" Target="../media/image3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20.png"/><Relationship Id="rId5" Type="http://schemas.openxmlformats.org/officeDocument/2006/relationships/image" Target="../media/image29.gif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Relationship Id="rId14" Type="http://schemas.openxmlformats.org/officeDocument/2006/relationships/image" Target="../media/image3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6.gif"/><Relationship Id="rId1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30.gif"/><Relationship Id="rId12" Type="http://schemas.openxmlformats.org/officeDocument/2006/relationships/image" Target="../media/image27.gif"/><Relationship Id="rId17" Type="http://schemas.openxmlformats.org/officeDocument/2006/relationships/image" Target="../media/image31.png"/><Relationship Id="rId2" Type="http://schemas.openxmlformats.org/officeDocument/2006/relationships/image" Target="../media/image34.gif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5.gif"/><Relationship Id="rId5" Type="http://schemas.openxmlformats.org/officeDocument/2006/relationships/image" Target="../media/image29.gif"/><Relationship Id="rId15" Type="http://schemas.openxmlformats.org/officeDocument/2006/relationships/image" Target="../media/image38.gif"/><Relationship Id="rId10" Type="http://schemas.openxmlformats.org/officeDocument/2006/relationships/image" Target="../media/image20.png"/><Relationship Id="rId19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Relationship Id="rId14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575397" y="1317339"/>
            <a:ext cx="3035528" cy="5118053"/>
            <a:chOff x="4575397" y="1317339"/>
            <a:chExt cx="3035528" cy="5118053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4" name="그림 38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387" name="그림 386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410" name="그림 40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71" name="그룹 70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77" name="그림 76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75" name="그림 74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38" name="그룹 137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146" name="그룹 145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179" name="그림 178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176" name="그림 175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173" name="그림 172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플레이어의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화면에 보이는 캐릭터가 기본 캐릭터</a:t>
            </a:r>
            <a:endParaRPr lang="en-US" altLang="ko-KR" sz="1200" dirty="0"/>
          </a:p>
          <a:p>
            <a:r>
              <a:rPr lang="ko-KR" altLang="en-US" sz="1200" dirty="0"/>
              <a:t>기본 무기인 </a:t>
            </a:r>
            <a:r>
              <a:rPr lang="ko-KR" altLang="en-US" sz="1200" b="1" dirty="0"/>
              <a:t>나무막대기</a:t>
            </a:r>
            <a:r>
              <a:rPr lang="ko-KR" altLang="en-US" sz="1200" dirty="0"/>
              <a:t>를 착용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 모션 출력</a:t>
            </a:r>
            <a:endParaRPr lang="en-US" altLang="ko-KR" sz="1200" dirty="0"/>
          </a:p>
          <a:p>
            <a:r>
              <a:rPr lang="ko-KR" altLang="en-US" sz="1200" dirty="0"/>
              <a:t>보스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</a:t>
            </a:r>
            <a:r>
              <a:rPr lang="en-US" altLang="ko-KR" sz="1200" dirty="0"/>
              <a:t>, </a:t>
            </a:r>
            <a:r>
              <a:rPr lang="ko-KR" altLang="en-US" sz="1200" dirty="0"/>
              <a:t>공격 모션 출력</a:t>
            </a:r>
            <a:endParaRPr lang="en-US" altLang="ko-KR" sz="1200" dirty="0"/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502472" y="2587960"/>
            <a:ext cx="64999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400941" y="248308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46233" y="246798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4246" y="1343112"/>
            <a:ext cx="3027281" cy="7391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54247" y="1327059"/>
            <a:ext cx="3034978" cy="755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739" y="3552913"/>
            <a:ext cx="3029652" cy="2882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00" name="그룹 199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미션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</a:t>
            </a:r>
            <a:r>
              <a:rPr lang="ko-KR" altLang="en-US" sz="1050" dirty="0"/>
              <a:t>크기로 배치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/>
              <a:t>MAX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금액</a:t>
            </a:r>
            <a:endParaRPr lang="en-US" altLang="ko-KR" sz="105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030" y="1323268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51516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000570"/>
            <a:ext cx="3023126" cy="44967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596406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12124" y="382119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04"/>
          <a:stretch/>
        </p:blipFill>
        <p:spPr>
          <a:xfrm>
            <a:off x="4381214" y="3492165"/>
            <a:ext cx="3955074" cy="832861"/>
          </a:xfrm>
          <a:prstGeom prst="rect">
            <a:avLst/>
          </a:prstGeom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379743" y="3553378"/>
            <a:ext cx="71559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37217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208868" y="3496361"/>
            <a:ext cx="1009161" cy="557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93295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3143" y="3651763"/>
            <a:ext cx="811362" cy="6154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59730" y="3628699"/>
            <a:ext cx="842403" cy="425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208850" y="4053841"/>
            <a:ext cx="2250114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69178" y="33855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258428" y="432502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734606" y="3370701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눌린 버튼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</a:t>
            </a:r>
            <a:r>
              <a:rPr lang="ko-KR" altLang="en-US" sz="1000" b="1" dirty="0" smtClean="0"/>
              <a:t>상태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86117" y="1892437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307114" y="4887928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0D5F056-41AF-485A-B54A-11E610DE32A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63" y="4991661"/>
            <a:ext cx="568541" cy="4660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그림 2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57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</a:t>
            </a:r>
            <a:r>
              <a:rPr lang="ko-KR" altLang="en-US" sz="1200" u="sng" dirty="0" smtClean="0"/>
              <a:t>아바타</a:t>
            </a:r>
            <a:endParaRPr lang="en-US" altLang="ko-KR" sz="1200" u="sng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아이콘으로 올바른 장착 슬롯 표시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, 75x75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픽셀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200" dirty="0"/>
              <a:t>터치 시 장착된 스킨 착용 해제</a:t>
            </a:r>
            <a:endParaRPr lang="en-US" altLang="ko-KR" sz="1200" dirty="0"/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변화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</a:t>
            </a:r>
            <a:r>
              <a:rPr lang="ko-KR" altLang="en-US" sz="1050" dirty="0" smtClean="0"/>
              <a:t>표기는 영어 </a:t>
            </a:r>
            <a:r>
              <a:rPr lang="ko-KR" altLang="en-US" sz="1050" dirty="0"/>
              <a:t>순서대로 정렬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기본값이 </a:t>
            </a:r>
            <a:r>
              <a:rPr lang="en-US" altLang="ko-KR" sz="1200" b="1" u="sng" dirty="0" smtClean="0"/>
              <a:t>0</a:t>
            </a:r>
            <a:r>
              <a:rPr lang="en-US" altLang="ko-KR" sz="1200" b="1" u="sng" dirty="0"/>
              <a:t>% </a:t>
            </a:r>
            <a:r>
              <a:rPr lang="ko-KR" altLang="en-US" sz="1200" b="1" u="sng" dirty="0"/>
              <a:t>입니다</a:t>
            </a:r>
            <a:endParaRPr lang="en-US" altLang="ko-KR" sz="1200" b="1" u="sng" dirty="0"/>
          </a:p>
          <a:p>
            <a:endParaRPr lang="en-US" altLang="ko-KR" sz="900" dirty="0"/>
          </a:p>
          <a:p>
            <a:r>
              <a:rPr lang="en-US" altLang="ko-KR" sz="1200" b="1" dirty="0" smtClean="0"/>
              <a:t>4) </a:t>
            </a:r>
            <a:r>
              <a:rPr lang="ko-KR" altLang="en-US" sz="1200" b="1" dirty="0" smtClean="0"/>
              <a:t>애니메이션 </a:t>
            </a:r>
            <a:r>
              <a:rPr lang="ko-KR" altLang="en-US" sz="1200" b="1" dirty="0"/>
              <a:t>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2068"/>
            <a:ext cx="3030388" cy="30133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>
            <a:off x="5115432" y="1317339"/>
            <a:ext cx="3035528" cy="5118053"/>
            <a:chOff x="4575397" y="1317339"/>
            <a:chExt cx="3035528" cy="5118053"/>
          </a:xfrm>
        </p:grpSpPr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260" name="그룹 25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79" name="그림 27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67" name="그룹 266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77" name="그림 276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75" name="그림 27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73" name="그림 272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19844" y="1314367"/>
            <a:ext cx="3036540" cy="5121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25011" y="1680544"/>
            <a:ext cx="2963713" cy="4287485"/>
            <a:chOff x="5012342" y="2167423"/>
            <a:chExt cx="2963713" cy="428748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B585EF-0E82-4A64-B482-BA8BF16C1487}"/>
                </a:ext>
              </a:extLst>
            </p:cNvPr>
            <p:cNvSpPr/>
            <p:nvPr/>
          </p:nvSpPr>
          <p:spPr>
            <a:xfrm>
              <a:off x="5079314" y="2167423"/>
              <a:ext cx="2896741" cy="4104748"/>
            </a:xfrm>
            <a:prstGeom prst="rect">
              <a:avLst/>
            </a:prstGeom>
            <a:solidFill>
              <a:srgbClr val="74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07" y="2455902"/>
              <a:ext cx="998634" cy="38485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243039" y="2521126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BD97B3A-0B24-4CE7-A9B0-FBB45E2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24125" r="20958" b="22126"/>
            <a:stretch/>
          </p:blipFill>
          <p:spPr>
            <a:xfrm>
              <a:off x="6107568" y="2958490"/>
              <a:ext cx="874512" cy="938499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5204031" y="2965812"/>
              <a:ext cx="502814" cy="467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7337058" y="2966052"/>
              <a:ext cx="502814" cy="467274"/>
            </a:xfrm>
            <a:prstGeom prst="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47552" y="4115896"/>
              <a:ext cx="2752390" cy="1959485"/>
            </a:xfrm>
            <a:prstGeom prst="rect">
              <a:avLst/>
            </a:prstGeom>
            <a:solidFill>
              <a:srgbClr val="352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519029" y="416265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스탯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539913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공격력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477134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적 처치 보상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789542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훈련 보상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164727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확률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852320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데미지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5544005" y="5072779"/>
              <a:ext cx="1959484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952617" y="416910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보물</a:t>
              </a:r>
            </a:p>
          </p:txBody>
        </p:sp>
        <p:sp>
          <p:nvSpPr>
            <p:cNvPr id="90" name="사각형: 둥근 모서리 316">
              <a:extLst>
                <a:ext uri="{FF2B5EF4-FFF2-40B4-BE49-F238E27FC236}">
                  <a16:creationId xmlns:a16="http://schemas.microsoft.com/office/drawing/2014/main" id="{7C8A9F0E-203D-45F6-BDE0-7A479F2E85CF}"/>
                </a:ext>
              </a:extLst>
            </p:cNvPr>
            <p:cNvSpPr/>
            <p:nvPr/>
          </p:nvSpPr>
          <p:spPr>
            <a:xfrm>
              <a:off x="6364353" y="6142847"/>
              <a:ext cx="326662" cy="312061"/>
            </a:xfrm>
            <a:prstGeom prst="roundRect">
              <a:avLst/>
            </a:prstGeom>
            <a:solidFill>
              <a:srgbClr val="7D4B25"/>
            </a:solidFill>
            <a:ln w="38100">
              <a:solidFill>
                <a:srgbClr val="35201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X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7552" y="4424392"/>
              <a:ext cx="2752390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993137" y="5789542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477134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FFFF00"/>
                  </a:solidFill>
                </a:rPr>
                <a:t>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164727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06763" y="4539913"/>
              <a:ext cx="3385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250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4852320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5181297" y="2927714"/>
              <a:ext cx="562165" cy="856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104986" y="2842787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5972385" y="2337535"/>
              <a:ext cx="1127341" cy="1548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879354" y="2267858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5110226" y="4051429"/>
              <a:ext cx="2841043" cy="2083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012342" y="3973112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pic>
          <p:nvPicPr>
            <p:cNvPr id="194" name="그림 19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5365556" y="2928813"/>
              <a:ext cx="166881" cy="561831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6627128" y="3289113"/>
              <a:ext cx="166881" cy="56183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539913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치명타 확률 증가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5164727"/>
              <a:ext cx="7873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무기 가격 감소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852320"/>
              <a:ext cx="10887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훈련 보상 획득량 증가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5164727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>
                  <a:solidFill>
                    <a:srgbClr val="5DE33D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22906" y="4539913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4852320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10%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</p:grp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95" y="3076954"/>
            <a:ext cx="501320" cy="190587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4" y="3076954"/>
            <a:ext cx="501320" cy="190587"/>
          </a:xfrm>
          <a:prstGeom prst="rect">
            <a:avLst/>
          </a:prstGeom>
        </p:spPr>
      </p:pic>
      <p:sp>
        <p:nvSpPr>
          <p:cNvPr id="284" name="TextBox 283"/>
          <p:cNvSpPr txBox="1"/>
          <p:nvPr/>
        </p:nvSpPr>
        <p:spPr>
          <a:xfrm>
            <a:off x="5160817" y="3063453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곡도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7523542" y="2544588"/>
            <a:ext cx="355183" cy="334692"/>
          </a:xfrm>
          <a:prstGeom prst="rect">
            <a:avLst/>
          </a:prstGeom>
          <a:noFill/>
        </p:spPr>
      </p:pic>
      <p:sp>
        <p:nvSpPr>
          <p:cNvPr id="286" name="TextBox 285"/>
          <p:cNvSpPr txBox="1"/>
          <p:nvPr/>
        </p:nvSpPr>
        <p:spPr>
          <a:xfrm>
            <a:off x="7291557" y="2615624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Reference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Reference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354771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354771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354771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354771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무기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씩 추가</a:t>
            </a:r>
            <a:endParaRPr lang="en-US" altLang="ko-KR" sz="1200" dirty="0"/>
          </a:p>
          <a:p>
            <a:r>
              <a:rPr lang="ko-KR" altLang="en-US" sz="1200" u="sng" dirty="0"/>
              <a:t>최대레벨 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/>
              <a:t>표시</a:t>
            </a:r>
            <a:endParaRPr lang="en-US" altLang="ko-KR" sz="1200" u="sng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공격력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</a:t>
            </a:r>
            <a:r>
              <a:rPr lang="en-US" altLang="ko-KR" sz="1200" b="1" dirty="0"/>
              <a:t>LV</a:t>
            </a:r>
            <a:r>
              <a:rPr lang="ko-KR" altLang="en-US" sz="1200" b="1" dirty="0"/>
              <a:t>↑ 아이콘이 표시</a:t>
            </a:r>
            <a:r>
              <a:rPr lang="ko-KR" altLang="en-US" sz="1200" dirty="0"/>
              <a:t>됨 </a:t>
            </a:r>
            <a:r>
              <a:rPr lang="en-US" altLang="ko-KR" sz="1200" b="1" dirty="0"/>
              <a:t>(75x50 </a:t>
            </a:r>
            <a:r>
              <a:rPr lang="ko-KR" altLang="en-US" sz="1200" b="1" dirty="0"/>
              <a:t>픽셀</a:t>
            </a:r>
            <a:r>
              <a:rPr lang="en-US" altLang="ko-KR" sz="1200" b="1" dirty="0" smtClean="0"/>
              <a:t>)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/>
              <a:t>5) </a:t>
            </a:r>
            <a:r>
              <a:rPr lang="ko-KR" altLang="en-US" sz="1400" b="1" dirty="0"/>
              <a:t>▶ 데이터베이스 추후 예정</a:t>
            </a:r>
            <a:endParaRPr lang="en-US" altLang="ko-KR" sz="14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75255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355946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91298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359560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66" name="TextBox 265"/>
          <p:cNvSpPr txBox="1"/>
          <p:nvPr/>
        </p:nvSpPr>
        <p:spPr>
          <a:xfrm>
            <a:off x="5036879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7" name="TextBox 266"/>
          <p:cNvSpPr txBox="1"/>
          <p:nvPr/>
        </p:nvSpPr>
        <p:spPr>
          <a:xfrm>
            <a:off x="5897635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8" name="TextBox 267"/>
          <p:cNvSpPr txBox="1"/>
          <p:nvPr/>
        </p:nvSpPr>
        <p:spPr>
          <a:xfrm>
            <a:off x="6706794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69" name="TextBox 268"/>
          <p:cNvSpPr txBox="1"/>
          <p:nvPr/>
        </p:nvSpPr>
        <p:spPr>
          <a:xfrm>
            <a:off x="7566428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7562272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271" name="TextBox 270"/>
          <p:cNvSpPr txBox="1"/>
          <p:nvPr/>
        </p:nvSpPr>
        <p:spPr>
          <a:xfrm>
            <a:off x="670931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272" name="TextBox 271"/>
          <p:cNvSpPr txBox="1"/>
          <p:nvPr/>
        </p:nvSpPr>
        <p:spPr>
          <a:xfrm>
            <a:off x="589497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73" name="TextBox 272"/>
          <p:cNvSpPr txBox="1"/>
          <p:nvPr/>
        </p:nvSpPr>
        <p:spPr>
          <a:xfrm>
            <a:off x="5036879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A58AD7E-6017-4ADF-80AB-B6D1C5631F9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6" b="50318"/>
          <a:stretch/>
        </p:blipFill>
        <p:spPr>
          <a:xfrm>
            <a:off x="4512656" y="1867876"/>
            <a:ext cx="3909893" cy="755461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7ED024ED-6AE9-45F5-9D1C-FD8BCB14E5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4740321" y="1918741"/>
            <a:ext cx="243694" cy="609236"/>
          </a:xfrm>
          <a:prstGeom prst="rect">
            <a:avLst/>
          </a:prstGeom>
        </p:spPr>
      </p:pic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605789" y="1867875"/>
            <a:ext cx="860341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495971" y="1882096"/>
            <a:ext cx="721163" cy="7377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533522" y="172776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389046" y="174683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355147" y="1957800"/>
            <a:ext cx="2173226" cy="581571"/>
          </a:xfrm>
          <a:prstGeom prst="corner">
            <a:avLst>
              <a:gd name="adj1" fmla="val 35259"/>
              <a:gd name="adj2" fmla="val 203134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679100" y="1933671"/>
            <a:ext cx="769993" cy="32851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576768" y="1784819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5241087" y="1827957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52467"/>
            <a:ext cx="3025468" cy="364176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8" y="6015358"/>
            <a:ext cx="3026215" cy="420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0D317E-9636-4E9C-B412-5ADE3F42EDF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3" y="3856517"/>
            <a:ext cx="2833696" cy="20122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050233" y="4395877"/>
            <a:ext cx="150773" cy="413772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990861" flipH="1">
            <a:off x="1040336" y="3910375"/>
            <a:ext cx="192787" cy="35930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4813">
            <a:off x="1076720" y="4956581"/>
            <a:ext cx="110501" cy="3120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080731" y="5441038"/>
            <a:ext cx="111004" cy="39900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352513" y="6015357"/>
            <a:ext cx="628687" cy="419619"/>
            <a:chOff x="1352513" y="6015357"/>
            <a:chExt cx="628687" cy="419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2" cstate="hq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548" y="6092751"/>
              <a:ext cx="355542" cy="320959"/>
            </a:xfrm>
            <a:prstGeom prst="rect">
              <a:avLst/>
            </a:prstGeom>
          </p:spPr>
        </p:pic>
      </p:grpSp>
      <p:sp>
        <p:nvSpPr>
          <p:cNvPr id="129" name="위쪽/아래쪽 화살표 128"/>
          <p:cNvSpPr/>
          <p:nvPr/>
        </p:nvSpPr>
        <p:spPr>
          <a:xfrm>
            <a:off x="3623428" y="3878018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3503" y="334191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3431" y="3505096"/>
            <a:ext cx="3035079" cy="2480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485833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1" y="2655845"/>
            <a:ext cx="2936334" cy="2359279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최대 레벨 </a:t>
            </a:r>
            <a:r>
              <a:rPr lang="en-US" altLang="ko-KR" sz="1100" dirty="0"/>
              <a:t>: 100</a:t>
            </a:r>
          </a:p>
          <a:p>
            <a:r>
              <a:rPr lang="ko-KR" altLang="en-US" sz="1100" dirty="0"/>
              <a:t>최대 레벨 도달 시 버튼에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적용되고 있는 효과는 </a:t>
            </a:r>
            <a:r>
              <a:rPr lang="ko-KR" altLang="en-US" sz="1100" b="1" dirty="0">
                <a:solidFill>
                  <a:schemeClr val="accent6"/>
                </a:solidFill>
              </a:rPr>
              <a:t>초록색</a:t>
            </a:r>
            <a:r>
              <a:rPr lang="ko-KR" altLang="en-US" sz="1100" dirty="0"/>
              <a:t>으로 표시</a:t>
            </a:r>
            <a:endParaRPr lang="en-US" altLang="ko-KR" sz="1100" dirty="0"/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 smtClean="0"/>
              <a:t>지식 아이콘 크기 </a:t>
            </a:r>
            <a:r>
              <a:rPr lang="en-US" altLang="ko-KR" sz="1000" b="1" dirty="0" smtClean="0"/>
              <a:t>: 50x50 </a:t>
            </a:r>
            <a:r>
              <a:rPr lang="ko-KR" altLang="en-US" sz="1000" b="1" dirty="0" smtClean="0"/>
              <a:t>픽셀 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가운데 맞춤</a:t>
            </a:r>
            <a:endParaRPr lang="en-US" altLang="ko-KR" sz="1000" b="1" dirty="0" smtClean="0"/>
          </a:p>
          <a:p>
            <a:endParaRPr lang="en-US" altLang="ko-KR" sz="10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공통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표기 규칙 및 팝업 규칙을 따름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일반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터치 시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이동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100" b="1" dirty="0"/>
              <a:t>Default : </a:t>
            </a:r>
            <a:r>
              <a:rPr lang="ko-KR" altLang="en-US" sz="1100" b="1" dirty="0"/>
              <a:t>일반 버튼</a:t>
            </a:r>
            <a:r>
              <a:rPr lang="en-US" altLang="ko-KR" sz="1100" dirty="0"/>
              <a:t>, </a:t>
            </a:r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터치 시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7)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스페셜 </a:t>
            </a:r>
            <a:r>
              <a:rPr lang="ko-KR" altLang="en-US" sz="1100" dirty="0"/>
              <a:t>보물을 </a:t>
            </a:r>
            <a:r>
              <a:rPr lang="ko-KR" altLang="en-US" sz="1100" b="1" u="sng" dirty="0">
                <a:solidFill>
                  <a:srgbClr val="0070C0"/>
                </a:solidFill>
              </a:rPr>
              <a:t>보유중 </a:t>
            </a:r>
            <a:r>
              <a:rPr lang="ko-KR" altLang="en-US" sz="1100" dirty="0"/>
              <a:t>일시 버튼에 </a:t>
            </a:r>
            <a:r>
              <a:rPr lang="ko-KR" altLang="en-US" sz="1100" b="1" u="sng" dirty="0">
                <a:solidFill>
                  <a:srgbClr val="0070C0"/>
                </a:solidFill>
              </a:rPr>
              <a:t>획득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r>
              <a:rPr lang="ko-KR" altLang="en-US" sz="1100" dirty="0" smtClean="0"/>
              <a:t>스페셜 </a:t>
            </a:r>
            <a:r>
              <a:rPr lang="ko-KR" altLang="en-US" sz="1100" dirty="0"/>
              <a:t>보물 </a:t>
            </a:r>
            <a:r>
              <a:rPr lang="ko-KR" altLang="en-US" sz="1100" b="1" u="sng" dirty="0">
                <a:solidFill>
                  <a:srgbClr val="C00000"/>
                </a:solidFill>
              </a:rPr>
              <a:t>미보유시 </a:t>
            </a:r>
            <a:r>
              <a:rPr lang="ko-KR" altLang="en-US" sz="1100" dirty="0"/>
              <a:t>버튼에</a:t>
            </a:r>
            <a:r>
              <a:rPr lang="ko-KR" altLang="en-US" sz="1100" b="1" u="sng" dirty="0">
                <a:solidFill>
                  <a:srgbClr val="C00000"/>
                </a:solidFill>
              </a:rPr>
              <a:t> 미 획득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데이터베이스 추후 예정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895998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5184752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5131738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5045183" y="251929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841791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748533" y="252101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88724" y="5743518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3603" y="5809496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98" y="5731152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3" y="5760299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79" y="5731152"/>
            <a:ext cx="327579" cy="327579"/>
          </a:xfrm>
          <a:prstGeom prst="rect">
            <a:avLst/>
          </a:prstGeom>
        </p:spPr>
      </p:pic>
      <p:pic>
        <p:nvPicPr>
          <p:cNvPr id="310" name="그림 30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88" y="6029418"/>
            <a:ext cx="344443" cy="344443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290084" y="6020610"/>
            <a:ext cx="360513" cy="343346"/>
          </a:xfrm>
          <a:prstGeom prst="rect">
            <a:avLst/>
          </a:prstGeom>
        </p:spPr>
      </p:pic>
      <p:pic>
        <p:nvPicPr>
          <p:cNvPr id="320" name="그림 3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635276" y="6045384"/>
            <a:ext cx="359317" cy="354327"/>
          </a:xfrm>
          <a:prstGeom prst="rect">
            <a:avLst/>
          </a:prstGeom>
        </p:spPr>
      </p:pic>
      <p:pic>
        <p:nvPicPr>
          <p:cNvPr id="321" name="그림 32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25" y="6062053"/>
            <a:ext cx="276009" cy="314080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375946" y="589112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96" name="그림 195"/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92" name="그림 191"/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4" name="그림 18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6015358"/>
            <a:ext cx="3030361" cy="420034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7" y="3496219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883222" y="3680341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171976" y="3680341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1961575" y="6015357"/>
            <a:ext cx="628687" cy="419619"/>
            <a:chOff x="1352513" y="6015357"/>
            <a:chExt cx="628687" cy="419619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24" cstate="hq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56" y="6092751"/>
              <a:ext cx="287525" cy="32095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91624"/>
            <a:ext cx="2178752" cy="4195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527976"/>
            <a:ext cx="584999" cy="349100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4705339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적 처치 획득 식량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4569289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6" y="4531524"/>
            <a:ext cx="327579" cy="32757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586809"/>
            <a:ext cx="454250" cy="15398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572240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0550" y="4666108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4" name="그림 233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920"/>
            <a:ext cx="2178752" cy="419512"/>
          </a:xfrm>
          <a:prstGeom prst="rect">
            <a:avLst/>
          </a:prstGeom>
        </p:spPr>
      </p:pic>
      <p:pic>
        <p:nvPicPr>
          <p:cNvPr id="235" name="그림 234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502272"/>
            <a:ext cx="584999" cy="3491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567963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치명타 확률 증가 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1%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45" name="그림 244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5543585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1505671" y="5443334"/>
            <a:ext cx="208830" cy="93072"/>
          </a:xfrm>
          <a:prstGeom prst="rect">
            <a:avLst/>
          </a:prstGeom>
        </p:spPr>
      </p:pic>
      <p:pic>
        <p:nvPicPr>
          <p:cNvPr id="261" name="그림 260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61105"/>
            <a:ext cx="454250" cy="153983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46536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부적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0550" y="5640404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5" name="그림 27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78772"/>
            <a:ext cx="2178752" cy="419512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015124"/>
            <a:ext cx="584999" cy="349100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5192487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4" name="그림 283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5056437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73957"/>
            <a:ext cx="454250" cy="153983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059388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5701" y="5153256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94332" y="3981890"/>
            <a:ext cx="2761236" cy="442098"/>
            <a:chOff x="894332" y="3981890"/>
            <a:chExt cx="2761236" cy="442098"/>
          </a:xfrm>
        </p:grpSpPr>
        <p:pic>
          <p:nvPicPr>
            <p:cNvPr id="218" name="그림 217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004476"/>
              <a:ext cx="2178752" cy="419512"/>
            </a:xfrm>
            <a:prstGeom prst="rect">
              <a:avLst/>
            </a:prstGeom>
          </p:spPr>
        </p:pic>
        <p:pic>
          <p:nvPicPr>
            <p:cNvPr id="219" name="그림 218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569" y="4040828"/>
              <a:ext cx="584999" cy="349100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440997" y="4218191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훈련 보상 획득량 증가 </a:t>
              </a:r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10%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224" name="그림 223">
              <a:extLst>
                <a:ext uri="{FF2B5EF4-FFF2-40B4-BE49-F238E27FC236}">
                  <a16:creationId xmlns:a16="http://schemas.microsoft.com/office/drawing/2014/main" id="{20862346-67D4-4C30-AEB4-F5FBD874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848" y="4082141"/>
              <a:ext cx="181602" cy="195992"/>
            </a:xfrm>
            <a:prstGeom prst="rect">
              <a:avLst/>
            </a:prstGeom>
            <a:effectLst>
              <a:glow rad="25400">
                <a:srgbClr val="FFC000">
                  <a:alpha val="70000"/>
                </a:srgbClr>
              </a:glow>
            </a:effectLst>
          </p:spPr>
        </p:pic>
        <p:pic>
          <p:nvPicPr>
            <p:cNvPr id="228" name="그림 227"/>
            <p:cNvPicPr>
              <a:picLocks noChangeAspect="1"/>
            </p:cNvPicPr>
            <p:nvPr/>
          </p:nvPicPr>
          <p:blipFill rotWithShape="1"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72"/>
            <a:stretch/>
          </p:blipFill>
          <p:spPr>
            <a:xfrm>
              <a:off x="1505670" y="3981890"/>
              <a:ext cx="269425" cy="87088"/>
            </a:xfrm>
            <a:prstGeom prst="rect">
              <a:avLst/>
            </a:prstGeom>
          </p:spPr>
        </p:pic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5" y="4099661"/>
              <a:ext cx="729742" cy="153983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25030" y="4085214"/>
              <a:ext cx="8583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엄마가 싸준 도시락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79217" y="4178960"/>
              <a:ext cx="38367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4">
                        <a:satMod val="175000"/>
                        <a:alpha val="7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4099" y="4085251"/>
              <a:ext cx="389551" cy="243079"/>
            </a:xfrm>
            <a:prstGeom prst="rect">
              <a:avLst/>
            </a:prstGeom>
          </p:spPr>
        </p:pic>
      </p:grpSp>
      <p:pic>
        <p:nvPicPr>
          <p:cNvPr id="88" name="그림 8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438" y="5478455"/>
            <a:ext cx="394441" cy="394441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06" y="5035420"/>
            <a:ext cx="327579" cy="3062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504205" y="4954942"/>
            <a:ext cx="210296" cy="88332"/>
            <a:chOff x="2894097" y="3341384"/>
            <a:chExt cx="1746104" cy="7334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grpSp>
        <p:nvGrpSpPr>
          <p:cNvPr id="154" name="그룹 153"/>
          <p:cNvGrpSpPr/>
          <p:nvPr/>
        </p:nvGrpSpPr>
        <p:grpSpPr>
          <a:xfrm>
            <a:off x="1504205" y="4463429"/>
            <a:ext cx="210296" cy="88332"/>
            <a:chOff x="2894097" y="3341384"/>
            <a:chExt cx="1746104" cy="733425"/>
          </a:xfrm>
        </p:grpSpPr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sp>
        <p:nvSpPr>
          <p:cNvPr id="146" name="위쪽/아래쪽 화살표 145"/>
          <p:cNvSpPr/>
          <p:nvPr/>
        </p:nvSpPr>
        <p:spPr>
          <a:xfrm>
            <a:off x="3608083" y="391362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05891" y="3535052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69891" y="3554192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509887"/>
            <a:ext cx="2178752" cy="419512"/>
          </a:xfrm>
          <a:prstGeom prst="rect">
            <a:avLst/>
          </a:prstGeom>
        </p:spPr>
      </p:pic>
      <p:pic>
        <p:nvPicPr>
          <p:cNvPr id="258" name="그림 257"/>
          <p:cNvPicPr>
            <a:picLocks noChangeAspect="1"/>
          </p:cNvPicPr>
          <p:nvPr/>
        </p:nvPicPr>
        <p:blipFill>
          <a:blip r:embed="rId27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62" y="3546239"/>
            <a:ext cx="584999" cy="349100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723602"/>
            <a:ext cx="1565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보스 스킬 재사용 대기시간 감소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605072"/>
            <a:ext cx="833587" cy="153983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66065" y="3585412"/>
            <a:ext cx="99629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가벼운 깃털의 목걸이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022739"/>
            <a:ext cx="2178752" cy="41951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3059091"/>
            <a:ext cx="597112" cy="349100"/>
          </a:xfrm>
          <a:prstGeom prst="rect">
            <a:avLst/>
          </a:prstGeom>
        </p:spPr>
      </p:pic>
      <p:sp>
        <p:nvSpPr>
          <p:cNvPr id="300" name="TextBox 29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23645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무기 가격 감소</a:t>
            </a:r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 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02" name="그림 301"/>
          <p:cNvPicPr>
            <a:picLocks noChangeAspect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2"/>
          <a:stretch/>
        </p:blipFill>
        <p:spPr>
          <a:xfrm>
            <a:off x="5535363" y="3000153"/>
            <a:ext cx="269425" cy="87088"/>
          </a:xfrm>
          <a:prstGeom prst="rect">
            <a:avLst/>
          </a:prstGeom>
        </p:spPr>
      </p:pic>
      <p:pic>
        <p:nvPicPr>
          <p:cNvPr id="303" name="그림 302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117924"/>
            <a:ext cx="503941" cy="1539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54723" y="3103477"/>
            <a:ext cx="6656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상인의 티켓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06" name="그림 30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4484183"/>
            <a:ext cx="2178752" cy="419512"/>
          </a:xfrm>
          <a:prstGeom prst="rect">
            <a:avLst/>
          </a:prstGeom>
        </p:spPr>
      </p:pic>
      <p:pic>
        <p:nvPicPr>
          <p:cNvPr id="309" name="그림 308"/>
          <p:cNvPicPr>
            <a:picLocks noChangeAspect="1"/>
          </p:cNvPicPr>
          <p:nvPr/>
        </p:nvPicPr>
        <p:blipFill>
          <a:blip r:embed="rId27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62" y="4520535"/>
            <a:ext cx="584999" cy="349100"/>
          </a:xfrm>
          <a:prstGeom prst="rect">
            <a:avLst/>
          </a:prstGeom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697898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치명타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데미지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증가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9" y="4579368"/>
            <a:ext cx="498772" cy="153983"/>
          </a:xfrm>
          <a:prstGeom prst="rect">
            <a:avLst/>
          </a:prstGeom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6" y="4564799"/>
            <a:ext cx="6212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천둥의 증표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997035"/>
            <a:ext cx="2178752" cy="419512"/>
          </a:xfrm>
          <a:prstGeom prst="rect">
            <a:avLst/>
          </a:prstGeom>
        </p:spPr>
      </p:pic>
      <p:pic>
        <p:nvPicPr>
          <p:cNvPr id="338" name="그림 337"/>
          <p:cNvPicPr>
            <a:picLocks noChangeAspect="1"/>
          </p:cNvPicPr>
          <p:nvPr/>
        </p:nvPicPr>
        <p:blipFill>
          <a:blip r:embed="rId27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262" y="4033387"/>
            <a:ext cx="584999" cy="349100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2107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공격속도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4092220"/>
            <a:ext cx="498773" cy="153983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7" y="4077651"/>
            <a:ext cx="5939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바람의 반지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54" name="그룹 353"/>
          <p:cNvGrpSpPr/>
          <p:nvPr/>
        </p:nvGrpSpPr>
        <p:grpSpPr>
          <a:xfrm>
            <a:off x="5533898" y="3973205"/>
            <a:ext cx="210296" cy="88332"/>
            <a:chOff x="2894097" y="3341384"/>
            <a:chExt cx="1746104" cy="733425"/>
          </a:xfrm>
        </p:grpSpPr>
        <p:pic>
          <p:nvPicPr>
            <p:cNvPr id="358" name="그림 357"/>
            <p:cNvPicPr>
              <a:picLocks noChangeAspect="1"/>
            </p:cNvPicPr>
            <p:nvPr/>
          </p:nvPicPr>
          <p:blipFill rotWithShape="1"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grpSp>
        <p:nvGrpSpPr>
          <p:cNvPr id="355" name="그룹 354"/>
          <p:cNvGrpSpPr/>
          <p:nvPr/>
        </p:nvGrpSpPr>
        <p:grpSpPr>
          <a:xfrm>
            <a:off x="5533898" y="3481692"/>
            <a:ext cx="210296" cy="88332"/>
            <a:chOff x="2894097" y="3341384"/>
            <a:chExt cx="1746104" cy="733425"/>
          </a:xfrm>
        </p:grpSpPr>
        <p:pic>
          <p:nvPicPr>
            <p:cNvPr id="356" name="그림 355"/>
            <p:cNvPicPr>
              <a:picLocks noChangeAspect="1"/>
            </p:cNvPicPr>
            <p:nvPr/>
          </p:nvPicPr>
          <p:blipFill rotWithShape="1"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7" name="그림 356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774" y="3042403"/>
            <a:ext cx="344443" cy="344443"/>
          </a:xfrm>
          <a:prstGeom prst="rect">
            <a:avLst/>
          </a:prstGeom>
        </p:spPr>
      </p:pic>
      <p:sp>
        <p:nvSpPr>
          <p:cNvPr id="315" name="TextBox 314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7069046" y="3120845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sz="8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EEEFA8C-658E-4A6C-B5BD-62065E263996}"/>
              </a:ext>
            </a:extLst>
          </p:cNvPr>
          <p:cNvSpPr txBox="1"/>
          <p:nvPr/>
        </p:nvSpPr>
        <p:spPr>
          <a:xfrm>
            <a:off x="7088149" y="3592057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49C6870-6F8E-4E5D-8FA5-F2C6109B434B}"/>
              </a:ext>
            </a:extLst>
          </p:cNvPr>
          <p:cNvSpPr txBox="1"/>
          <p:nvPr/>
        </p:nvSpPr>
        <p:spPr>
          <a:xfrm>
            <a:off x="7088149" y="4076469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3C829E39-1130-4E56-AE52-0ABC7343248B}"/>
              </a:ext>
            </a:extLst>
          </p:cNvPr>
          <p:cNvSpPr txBox="1"/>
          <p:nvPr/>
        </p:nvSpPr>
        <p:spPr>
          <a:xfrm>
            <a:off x="7088149" y="4579368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00604" y="3560324"/>
            <a:ext cx="318260" cy="303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05634" y="4074543"/>
            <a:ext cx="314452" cy="3100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43" y="4591251"/>
            <a:ext cx="243539" cy="277131"/>
          </a:xfrm>
          <a:prstGeom prst="rect">
            <a:avLst/>
          </a:prstGeom>
        </p:spPr>
      </p:pic>
      <p:grpSp>
        <p:nvGrpSpPr>
          <p:cNvPr id="360" name="그룹 359"/>
          <p:cNvGrpSpPr/>
          <p:nvPr/>
        </p:nvGrpSpPr>
        <p:grpSpPr>
          <a:xfrm>
            <a:off x="5533898" y="4457903"/>
            <a:ext cx="210296" cy="88332"/>
            <a:chOff x="2894097" y="3341384"/>
            <a:chExt cx="1746104" cy="733425"/>
          </a:xfrm>
        </p:grpSpPr>
        <p:pic>
          <p:nvPicPr>
            <p:cNvPr id="361" name="그림 360"/>
            <p:cNvPicPr>
              <a:picLocks noChangeAspect="1"/>
            </p:cNvPicPr>
            <p:nvPr/>
          </p:nvPicPr>
          <p:blipFill rotWithShape="1"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62" name="그림 361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7114317" y="3022739"/>
            <a:ext cx="445636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7004624" y="293841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grpSp>
        <p:nvGrpSpPr>
          <p:cNvPr id="363" name="그룹 362"/>
          <p:cNvGrpSpPr/>
          <p:nvPr/>
        </p:nvGrpSpPr>
        <p:grpSpPr>
          <a:xfrm>
            <a:off x="4764483" y="1407079"/>
            <a:ext cx="3020935" cy="483678"/>
            <a:chOff x="894332" y="3981890"/>
            <a:chExt cx="2761236" cy="442098"/>
          </a:xfrm>
        </p:grpSpPr>
        <p:pic>
          <p:nvPicPr>
            <p:cNvPr id="364" name="그림 363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004476"/>
              <a:ext cx="2178752" cy="419512"/>
            </a:xfrm>
            <a:prstGeom prst="rect">
              <a:avLst/>
            </a:prstGeom>
          </p:spPr>
        </p:pic>
        <p:pic>
          <p:nvPicPr>
            <p:cNvPr id="365" name="그림 364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569" y="4040828"/>
              <a:ext cx="584999" cy="349100"/>
            </a:xfrm>
            <a:prstGeom prst="rect">
              <a:avLst/>
            </a:prstGeom>
          </p:spPr>
        </p:pic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416760" y="4218191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훈련 보상 획득량 증가 </a:t>
              </a:r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10%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367" name="그림 366">
              <a:extLst>
                <a:ext uri="{FF2B5EF4-FFF2-40B4-BE49-F238E27FC236}">
                  <a16:creationId xmlns:a16="http://schemas.microsoft.com/office/drawing/2014/main" id="{20862346-67D4-4C30-AEB4-F5FBD874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848" y="4082141"/>
              <a:ext cx="181602" cy="195992"/>
            </a:xfrm>
            <a:prstGeom prst="rect">
              <a:avLst/>
            </a:prstGeom>
            <a:effectLst>
              <a:glow rad="25400">
                <a:srgbClr val="FFC000">
                  <a:alpha val="70000"/>
                </a:srgbClr>
              </a:glow>
            </a:effectLst>
          </p:spPr>
        </p:pic>
        <p:pic>
          <p:nvPicPr>
            <p:cNvPr id="368" name="그림 367"/>
            <p:cNvPicPr>
              <a:picLocks noChangeAspect="1"/>
            </p:cNvPicPr>
            <p:nvPr/>
          </p:nvPicPr>
          <p:blipFill rotWithShape="1"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72"/>
            <a:stretch/>
          </p:blipFill>
          <p:spPr>
            <a:xfrm>
              <a:off x="1505670" y="3981890"/>
              <a:ext cx="269425" cy="87088"/>
            </a:xfrm>
            <a:prstGeom prst="rect">
              <a:avLst/>
            </a:prstGeom>
          </p:spPr>
        </p:pic>
        <p:pic>
          <p:nvPicPr>
            <p:cNvPr id="369" name="그림 368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5" y="4099661"/>
              <a:ext cx="729742" cy="153983"/>
            </a:xfrm>
            <a:prstGeom prst="rect">
              <a:avLst/>
            </a:prstGeom>
          </p:spPr>
        </p:pic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0104" y="4093467"/>
              <a:ext cx="8583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엄마가 싸준 도시락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79217" y="4178960"/>
              <a:ext cx="38367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4">
                        <a:satMod val="175000"/>
                        <a:alpha val="70000"/>
                      </a:scheme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72" name="그림 37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4099" y="4085251"/>
              <a:ext cx="389551" cy="243079"/>
            </a:xfrm>
            <a:prstGeom prst="rect">
              <a:avLst/>
            </a:prstGeom>
          </p:spPr>
        </p:pic>
      </p:grp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70767" y="1394070"/>
            <a:ext cx="858175" cy="2877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71317" y="1681781"/>
            <a:ext cx="1050099" cy="1461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70447" y="117946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69637" y="167040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55316" y="1483227"/>
            <a:ext cx="630101" cy="3560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44611" y="127560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76150" y="1438747"/>
            <a:ext cx="524805" cy="4608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47112" y="122599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580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</a:t>
            </a:r>
            <a:r>
              <a:rPr lang="ko-KR" altLang="en-US" sz="1400" b="1" dirty="0">
                <a:solidFill>
                  <a:schemeClr val="accent1"/>
                </a:solidFill>
              </a:rPr>
              <a:t> 메뉴 선택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무기</a:t>
            </a:r>
            <a:r>
              <a:rPr lang="en-US" altLang="ko-KR" sz="1200" dirty="0"/>
              <a:t>)</a:t>
            </a:r>
          </a:p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한 </a:t>
            </a:r>
            <a:r>
              <a:rPr lang="ko-KR" altLang="en-US" sz="1200" dirty="0"/>
              <a:t>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썸네일 배경 색상 </a:t>
            </a:r>
            <a:r>
              <a:rPr lang="en-US" altLang="ko-KR" sz="1200" dirty="0"/>
              <a:t>Default :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050" b="1" dirty="0" smtClean="0"/>
              <a:t>75x25 </a:t>
            </a:r>
            <a:r>
              <a:rPr lang="ko-KR" altLang="en-US" sz="1050" b="1" dirty="0" smtClean="0"/>
              <a:t>픽셀</a:t>
            </a:r>
            <a:r>
              <a:rPr lang="en-US" altLang="ko-KR" sz="1050" b="1" dirty="0"/>
              <a:t> 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왼쪽 맞춤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장착중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미장착 표시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b="1" dirty="0" smtClean="0"/>
              <a:t>장착중일시 효과 초록색으로 표시</a:t>
            </a:r>
            <a:endParaRPr lang="en-US" altLang="ko-KR" sz="105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 smtClean="0"/>
              <a:t>장착해제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 smtClean="0"/>
              <a:t>장착하기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 smtClean="0"/>
              <a:t>스킨가격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050" dirty="0"/>
              <a:t>5) </a:t>
            </a:r>
            <a:r>
              <a:rPr lang="ko-KR" altLang="en-US" sz="1050" dirty="0"/>
              <a:t>데이터베이스 추후 예정</a:t>
            </a:r>
            <a:endParaRPr lang="en-US" altLang="ko-KR" sz="1050" dirty="0"/>
          </a:p>
          <a:p>
            <a:endParaRPr lang="en-US" altLang="ko-KR" sz="14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05" name="그림 10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7" y="6015358"/>
            <a:ext cx="3024937" cy="4200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62" y="6015357"/>
            <a:ext cx="628687" cy="41961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24" y="6092751"/>
            <a:ext cx="277886" cy="32095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55493" y="3421924"/>
            <a:ext cx="3044030" cy="499603"/>
            <a:chOff x="845255" y="3270170"/>
            <a:chExt cx="3044030" cy="4996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8C9F4A-8DF5-4861-A4E3-82D54DBCE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5" y="3270170"/>
              <a:ext cx="3044030" cy="499603"/>
            </a:xfrm>
            <a:prstGeom prst="rect">
              <a:avLst/>
            </a:prstGeom>
          </p:spPr>
        </p:pic>
        <p:sp>
          <p:nvSpPr>
            <p:cNvPr id="27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</a:rPr>
                <a:t>아바타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72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무기</a:t>
              </a:r>
            </a:p>
          </p:txBody>
        </p:sp>
      </p:grpSp>
      <p:pic>
        <p:nvPicPr>
          <p:cNvPr id="137" name="그림 13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21457"/>
            <a:ext cx="2178752" cy="419512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457809"/>
            <a:ext cx="584999" cy="349100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490200"/>
            <a:ext cx="454250" cy="153983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475631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청철검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43419"/>
            <a:ext cx="2178752" cy="419512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22" cstate="hq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979771"/>
            <a:ext cx="584999" cy="349100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21" y="5008505"/>
            <a:ext cx="181602" cy="181837"/>
          </a:xfrm>
          <a:prstGeom prst="rect">
            <a:avLst/>
          </a:prstGeom>
          <a:effectLst>
            <a:glow rad="25400">
              <a:srgbClr val="FF0000">
                <a:alpha val="70000"/>
              </a:srgbClr>
            </a:glow>
          </a:effectLst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08362"/>
            <a:ext cx="454250" cy="153983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993793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부러진 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34554" y="5117903"/>
            <a:ext cx="4572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rgbClr val="FF0000">
                      <a:alpha val="7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rgbClr val="FF0000">
                    <a:alpha val="70000"/>
                  </a:srgb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" name="그림 18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380"/>
            <a:ext cx="2178752" cy="419512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25" cstate="hq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501732"/>
            <a:ext cx="584999" cy="349100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45" y="5542300"/>
            <a:ext cx="181602" cy="181837"/>
          </a:xfrm>
          <a:prstGeom prst="rect">
            <a:avLst/>
          </a:prstGeom>
          <a:effectLst>
            <a:glow rad="25400">
              <a:srgbClr val="FF0000">
                <a:alpha val="70000"/>
              </a:srgbClr>
            </a:glow>
          </a:effectLst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33363"/>
            <a:ext cx="454250" cy="153983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18794"/>
            <a:ext cx="3533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46459" y="5639864"/>
            <a:ext cx="433217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rgbClr val="FF0000">
                      <a:alpha val="7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rgbClr val="FF0000">
                    <a:alpha val="70000"/>
                  </a:srgb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94332" y="3899495"/>
            <a:ext cx="2898262" cy="431335"/>
            <a:chOff x="894332" y="3899495"/>
            <a:chExt cx="2898262" cy="431335"/>
          </a:xfrm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084" y="3935847"/>
              <a:ext cx="582484" cy="34910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[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장착효과</a:t>
              </a:r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] 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공격력 </a:t>
              </a:r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10% 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증가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곡도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063853" y="3998068"/>
              <a:ext cx="7287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장착해제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92" t="75262" r="14849" b="891"/>
            <a:stretch/>
          </p:blipFill>
          <p:spPr>
            <a:xfrm rot="19180952">
              <a:off x="1095319" y="3910540"/>
              <a:ext cx="119134" cy="420290"/>
            </a:xfrm>
            <a:prstGeom prst="rect">
              <a:avLst/>
            </a:prstGeom>
          </p:spPr>
        </p:pic>
      </p:grp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18559727">
            <a:off x="1059682" y="4928692"/>
            <a:ext cx="170651" cy="435769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18655413">
            <a:off x="1102269" y="4405882"/>
            <a:ext cx="99784" cy="4373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18695789">
            <a:off x="1097068" y="5443883"/>
            <a:ext cx="99726" cy="457964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62083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장착효과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]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14420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장착효과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]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672865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장착효과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]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100%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063853" y="4519421"/>
            <a:ext cx="7287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장착하기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" name="위쪽/아래쪽 화살표 145"/>
          <p:cNvSpPr/>
          <p:nvPr/>
        </p:nvSpPr>
        <p:spPr>
          <a:xfrm>
            <a:off x="3592337" y="3933455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344477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4145" y="3421508"/>
            <a:ext cx="3035079" cy="42427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4145" y="3850727"/>
            <a:ext cx="3035079" cy="210112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4006752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</a:t>
            </a:r>
            <a:endParaRPr lang="ko-KR" altLang="en-US" sz="1600" dirty="0"/>
          </a:p>
        </p:txBody>
      </p:sp>
      <p:grpSp>
        <p:nvGrpSpPr>
          <p:cNvPr id="89" name="그룹 88"/>
          <p:cNvGrpSpPr/>
          <p:nvPr/>
        </p:nvGrpSpPr>
        <p:grpSpPr>
          <a:xfrm>
            <a:off x="4052026" y="2741567"/>
            <a:ext cx="4581343" cy="674111"/>
            <a:chOff x="894332" y="3899495"/>
            <a:chExt cx="2931407" cy="431335"/>
          </a:xfrm>
        </p:grpSpPr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084" y="3935847"/>
              <a:ext cx="582484" cy="34910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429784" y="4114206"/>
              <a:ext cx="1161989" cy="147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[</a:t>
              </a:r>
              <a:r>
                <a:rPr lang="ko-KR" altLang="en-US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장착효과</a:t>
              </a:r>
              <a:r>
                <a:rPr lang="en-US" altLang="ko-KR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] </a:t>
              </a:r>
              <a:r>
                <a:rPr lang="ko-KR" altLang="en-US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공격력 </a:t>
              </a:r>
              <a:r>
                <a:rPr lang="en-US" altLang="ko-KR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10% </a:t>
              </a:r>
              <a:r>
                <a:rPr lang="ko-KR" altLang="en-US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증가</a:t>
              </a:r>
              <a:endParaRPr lang="ko-KR" altLang="en-US" sz="9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91841" y="3965003"/>
              <a:ext cx="451634" cy="157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곡도</a:t>
              </a:r>
              <a:endParaRPr lang="ko-KR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096998" y="4020630"/>
              <a:ext cx="728741" cy="1772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장착해제</a:t>
              </a:r>
              <a:endParaRPr lang="en-US" altLang="ko-KR" sz="12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92" t="75262" r="14849" b="891"/>
            <a:stretch/>
          </p:blipFill>
          <p:spPr>
            <a:xfrm rot="19180952">
              <a:off x="1095319" y="3910540"/>
              <a:ext cx="119134" cy="420290"/>
            </a:xfrm>
            <a:prstGeom prst="rect">
              <a:avLst/>
            </a:prstGeom>
          </p:spPr>
        </p:pic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90630" y="2824346"/>
            <a:ext cx="696371" cy="2595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86777" y="3105234"/>
            <a:ext cx="1579704" cy="1897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484160" y="2790250"/>
            <a:ext cx="893558" cy="531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373300" y="252790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1909" y="2585802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039591" y="2744105"/>
            <a:ext cx="819771" cy="6530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032575" y="2872266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840950" y="256023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5056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A) </a:t>
            </a:r>
            <a:r>
              <a:rPr lang="en-US" altLang="ko-KR" sz="1200" b="1" dirty="0">
                <a:solidFill>
                  <a:schemeClr val="accent1"/>
                </a:solidFill>
              </a:rPr>
              <a:t>[</a:t>
            </a:r>
            <a:r>
              <a:rPr lang="ko-KR" altLang="en-US" sz="1200" b="1" dirty="0">
                <a:solidFill>
                  <a:schemeClr val="accent1"/>
                </a:solidFill>
              </a:rPr>
              <a:t>훈련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2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터치</a:t>
            </a:r>
            <a:r>
              <a:rPr lang="en-US" altLang="ko-KR" sz="11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 가능한 지방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획득 가능한 보물들 표기</a:t>
            </a:r>
            <a:endParaRPr lang="en-US" altLang="ko-KR" sz="11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영어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순서대로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정렬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arenR"/>
            </a:pPr>
            <a:r>
              <a:rPr lang="ko-KR" altLang="en-US" sz="1200" b="1" dirty="0" smtClean="0">
                <a:solidFill>
                  <a:srgbClr val="FF0000"/>
                </a:solidFill>
              </a:rPr>
              <a:t>수색 지역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수색할수있는 지역을 표시</a:t>
            </a:r>
            <a:endParaRPr lang="en-US" altLang="ko-KR" sz="1100" dirty="0" smtClean="0"/>
          </a:p>
          <a:p>
            <a:r>
              <a:rPr lang="ko-KR" altLang="en-US" sz="1100" dirty="0" smtClean="0"/>
              <a:t>선택한 땅의 </a:t>
            </a:r>
            <a:r>
              <a:rPr lang="ko-KR" altLang="en-US" sz="1100" b="1" u="sng" dirty="0" smtClean="0"/>
              <a:t>위치를 깃발 아이콘으로 표시</a:t>
            </a:r>
            <a:endParaRPr lang="en-US" altLang="ko-KR" sz="1100" b="1" u="sng" dirty="0" smtClean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입장권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통행증 소지 최대 </a:t>
            </a:r>
            <a:r>
              <a:rPr lang="en-US" altLang="ko-KR" sz="1100" dirty="0" smtClean="0"/>
              <a:t>: 7</a:t>
            </a:r>
            <a:endParaRPr lang="en-US" altLang="ko-KR" sz="1100" dirty="0"/>
          </a:p>
          <a:p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수색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스테이지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스테이지의 배경과 </a:t>
            </a:r>
            <a:r>
              <a:rPr lang="ko-KR" altLang="en-US" sz="1100" b="1" u="sng" dirty="0" smtClean="0"/>
              <a:t>획득 </a:t>
            </a:r>
            <a:r>
              <a:rPr lang="ko-KR" altLang="en-US" sz="1100" b="1" u="sng" dirty="0"/>
              <a:t>가능한 보물 </a:t>
            </a:r>
            <a:r>
              <a:rPr lang="ko-KR" altLang="en-US" sz="1100" b="1" u="sng" dirty="0" smtClean="0"/>
              <a:t>표시</a:t>
            </a:r>
            <a:endParaRPr lang="en-US" altLang="ko-KR" sz="1100" b="1" u="sng" dirty="0"/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좌측에서부터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영어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순서대로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정렬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수색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터치 </a:t>
            </a:r>
            <a:r>
              <a:rPr lang="ko-KR" altLang="en-US" sz="1100" dirty="0"/>
              <a:t>시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화면 이동</a:t>
            </a:r>
            <a:endParaRPr lang="en-US" altLang="ko-KR" sz="1100" dirty="0"/>
          </a:p>
          <a:p>
            <a:r>
              <a:rPr lang="en-US" altLang="ko-KR" sz="1100" dirty="0"/>
              <a:t>Default : </a:t>
            </a:r>
            <a:r>
              <a:rPr lang="ko-KR" altLang="en-US" sz="1100" b="1" dirty="0"/>
              <a:t>빨간색 버튼</a:t>
            </a:r>
            <a:r>
              <a:rPr lang="en-US" altLang="ko-KR" sz="1100" dirty="0"/>
              <a:t>, </a:t>
            </a:r>
            <a:r>
              <a:rPr lang="ko-KR" altLang="en-US" sz="1100" b="1" dirty="0"/>
              <a:t>노란색 글씨 </a:t>
            </a:r>
            <a:r>
              <a:rPr lang="en-US" altLang="ko-KR" sz="1100" dirty="0"/>
              <a:t>(</a:t>
            </a:r>
            <a:r>
              <a:rPr lang="ko-KR" altLang="en-US" sz="1100" dirty="0"/>
              <a:t>수색 표기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accent1"/>
                </a:solidFill>
              </a:rPr>
              <a:t>A</a:t>
            </a:r>
            <a:r>
              <a:rPr lang="ko-KR" altLang="en-US" sz="1100" b="1" dirty="0">
                <a:solidFill>
                  <a:schemeClr val="accent1"/>
                </a:solidFill>
              </a:rPr>
              <a:t>영역</a:t>
            </a:r>
            <a:r>
              <a:rPr lang="ko-KR" altLang="en-US" sz="1100" dirty="0"/>
              <a:t>에 팝업 표시 </a:t>
            </a:r>
            <a:r>
              <a:rPr lang="en-US" altLang="ko-KR" sz="1100" dirty="0"/>
              <a:t>(</a:t>
            </a:r>
            <a:r>
              <a:rPr lang="ko-KR" altLang="en-US" sz="1100" b="1" dirty="0"/>
              <a:t>중앙바에서 살짝 하단으로 내려가는 애니메이션 연출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수색하는 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획득 가능한 보물 표기 </a:t>
            </a:r>
            <a:r>
              <a:rPr lang="en-US" altLang="ko-KR" sz="1100" dirty="0"/>
              <a:t>(</a:t>
            </a:r>
            <a:r>
              <a:rPr lang="ko-KR" altLang="en-US" sz="1100" b="1" dirty="0">
                <a:solidFill>
                  <a:srgbClr val="00B050"/>
                </a:solidFill>
              </a:rPr>
              <a:t>초록색 글씨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/>
              <a:t>(</a:t>
            </a:r>
            <a:r>
              <a:rPr lang="ko-KR" altLang="en-US" sz="1100" dirty="0"/>
              <a:t>남은 입장 횟수가 </a:t>
            </a:r>
            <a:r>
              <a:rPr lang="en-US" altLang="ko-KR" sz="1100" b="1" dirty="0">
                <a:solidFill>
                  <a:srgbClr val="FF0000"/>
                </a:solidFill>
              </a:rPr>
              <a:t>0</a:t>
            </a:r>
            <a:r>
              <a:rPr lang="ko-KR" altLang="en-US" sz="1100" b="1" dirty="0">
                <a:solidFill>
                  <a:srgbClr val="FF0000"/>
                </a:solidFill>
              </a:rPr>
              <a:t>일시 빨간색</a:t>
            </a:r>
            <a:r>
              <a:rPr lang="ko-KR" altLang="en-US" sz="1100" dirty="0"/>
              <a:t>으로 표시</a:t>
            </a:r>
            <a:r>
              <a:rPr lang="en-US" altLang="ko-KR" sz="1100" dirty="0"/>
              <a:t>)</a:t>
            </a:r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99" idx="2"/>
            <a:endCxn id="54" idx="0"/>
          </p:cNvCxnSpPr>
          <p:nvPr/>
        </p:nvCxnSpPr>
        <p:spPr>
          <a:xfrm rot="5400000">
            <a:off x="6337442" y="1944168"/>
            <a:ext cx="1278723" cy="143712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4623491" y="3206931"/>
            <a:ext cx="3206986" cy="2598756"/>
            <a:chOff x="4623491" y="3206931"/>
            <a:chExt cx="3206986" cy="25987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547317"/>
              <a:ext cx="2967459" cy="223959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4076589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3332918"/>
              <a:ext cx="1715119" cy="6288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4622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수색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714D5B8-2A22-466E-B7C6-9967479CCB11}"/>
                </a:ext>
              </a:extLst>
            </p:cNvPr>
            <p:cNvSpPr/>
            <p:nvPr/>
          </p:nvSpPr>
          <p:spPr>
            <a:xfrm>
              <a:off x="4686002" y="3302093"/>
              <a:ext cx="3144475" cy="25035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478378E-1288-4AAF-A86C-F8D4674668BB}"/>
                </a:ext>
              </a:extLst>
            </p:cNvPr>
            <p:cNvSpPr/>
            <p:nvPr/>
          </p:nvSpPr>
          <p:spPr>
            <a:xfrm>
              <a:off x="4623491" y="3206931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6</a:t>
              </a:r>
              <a:endParaRPr lang="ko-KR" altLang="en-US" sz="11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299776" y="4458042"/>
              <a:ext cx="19062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85FF29"/>
                  </a:solidFill>
                </a:rPr>
                <a:t>획득 가능한 보물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775704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1220184"/>
            <a:ext cx="3023908" cy="242135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6015358"/>
            <a:ext cx="3023908" cy="4200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111" y="2594508"/>
            <a:ext cx="212659" cy="182279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B315D53-0F7C-4AD8-A85C-A2E13315456A}"/>
              </a:ext>
            </a:extLst>
          </p:cNvPr>
          <p:cNvGrpSpPr/>
          <p:nvPr/>
        </p:nvGrpSpPr>
        <p:grpSpPr>
          <a:xfrm>
            <a:off x="844647" y="1375484"/>
            <a:ext cx="890570" cy="241943"/>
            <a:chOff x="3899404" y="2685542"/>
            <a:chExt cx="890570" cy="241943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404" y="2690658"/>
              <a:ext cx="561776" cy="236827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685542"/>
              <a:ext cx="7230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rPr>
                <a:t>150</a:t>
              </a:r>
              <a:endParaRPr lang="ko-KR" altLang="en-US" sz="9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소야논8" panose="02020603020101020101" pitchFamily="18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75C6FAA-DFC0-4630-9472-919ECD3E005C}"/>
              </a:ext>
            </a:extLst>
          </p:cNvPr>
          <p:cNvGrpSpPr/>
          <p:nvPr/>
        </p:nvGrpSpPr>
        <p:grpSpPr>
          <a:xfrm>
            <a:off x="1570415" y="1377209"/>
            <a:ext cx="617518" cy="238493"/>
            <a:chOff x="3902158" y="2957475"/>
            <a:chExt cx="617518" cy="238493"/>
          </a:xfrm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58" y="2957475"/>
              <a:ext cx="556268" cy="236827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965136"/>
              <a:ext cx="452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ea typeface="a으라차차" panose="02020600000000000000" pitchFamily="18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ea typeface="a으라차차" panose="02020600000000000000" pitchFamily="18" charset="-127"/>
              </a:endParaRPr>
            </a:p>
          </p:txBody>
        </p:sp>
      </p:grpSp>
      <p:pic>
        <p:nvPicPr>
          <p:cNvPr id="122" name="그림 12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74" y="1386885"/>
            <a:ext cx="561776" cy="22248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458231" y="1381039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150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3389861"/>
            <a:ext cx="3027281" cy="4822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75" y="3569583"/>
            <a:ext cx="488969" cy="215722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64869" y="3557887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7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21457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457809"/>
            <a:ext cx="588636" cy="34910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490200"/>
            <a:ext cx="454250" cy="153983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475631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익주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43419"/>
            <a:ext cx="2178752" cy="419512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979771"/>
            <a:ext cx="584999" cy="3491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08362"/>
            <a:ext cx="454250" cy="153983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993793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유주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380"/>
            <a:ext cx="2178752" cy="419512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0" y="5501732"/>
            <a:ext cx="584999" cy="34910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33363"/>
            <a:ext cx="454250" cy="153983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18794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사주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62083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유언이 점령한 땅 입니다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14420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공손찬이 점령한 땅 입니다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672865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동탁이 점령한 땅 입니다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3" y="6015357"/>
            <a:ext cx="605335" cy="419619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22" y="6083084"/>
            <a:ext cx="344094" cy="3207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7" t="20367" r="32902" b="39922"/>
          <a:stretch/>
        </p:blipFill>
        <p:spPr>
          <a:xfrm>
            <a:off x="963060" y="5516562"/>
            <a:ext cx="383928" cy="321887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501366" y="4964948"/>
            <a:ext cx="618776" cy="282070"/>
            <a:chOff x="2501366" y="4959571"/>
            <a:chExt cx="618776" cy="28207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366" y="4959571"/>
              <a:ext cx="521829" cy="282070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2516711" y="4989329"/>
              <a:ext cx="603431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백마 </a:t>
              </a:r>
              <a:r>
                <a: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청공검</a:t>
              </a:r>
              <a:endParaRPr lang="en-US" altLang="ko-KR" sz="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2488766" y="5488955"/>
            <a:ext cx="628780" cy="282070"/>
            <a:chOff x="2488766" y="4959571"/>
            <a:chExt cx="628780" cy="282070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366" y="4959571"/>
              <a:ext cx="521829" cy="282070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2488766" y="4994542"/>
              <a:ext cx="628780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방천화극 </a:t>
              </a:r>
              <a:r>
                <a: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옥새</a:t>
              </a:r>
              <a:endParaRPr lang="en-US" altLang="ko-KR" sz="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2460212" y="4448130"/>
            <a:ext cx="710577" cy="282070"/>
            <a:chOff x="2460212" y="4959571"/>
            <a:chExt cx="710577" cy="282070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366" y="4959571"/>
              <a:ext cx="521829" cy="282070"/>
            </a:xfrm>
            <a:prstGeom prst="rect">
              <a:avLst/>
            </a:prstGeom>
          </p:spPr>
        </p:pic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2460212" y="4993500"/>
              <a:ext cx="71057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맹획 머리띠 </a:t>
              </a:r>
              <a:r>
                <a: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4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비도</a:t>
              </a:r>
              <a:endParaRPr lang="en-US" altLang="ko-KR" sz="4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4526269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04294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56931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2" y="4989170"/>
            <a:ext cx="327367" cy="315277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22" y="4472641"/>
            <a:ext cx="332846" cy="31714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4332" y="3899495"/>
            <a:ext cx="2760526" cy="419512"/>
            <a:chOff x="894332" y="3899495"/>
            <a:chExt cx="2760526" cy="419512"/>
          </a:xfrm>
        </p:grpSpPr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69" name="그룹 168"/>
            <p:cNvGrpSpPr/>
            <p:nvPr/>
          </p:nvGrpSpPr>
          <p:grpSpPr>
            <a:xfrm>
              <a:off x="2490298" y="3924123"/>
              <a:ext cx="635233" cy="282070"/>
              <a:chOff x="2490298" y="4959571"/>
              <a:chExt cx="635233" cy="282070"/>
            </a:xfrm>
          </p:grpSpPr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90298" y="4984032"/>
                <a:ext cx="63523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쌍절극</a:t>
                </a:r>
                <a:r>
                  <a:rPr lang="en-US" altLang="ko-KR" sz="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칠성검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555145" y="1541136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12311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65316" y="1210423"/>
            <a:ext cx="3023908" cy="22859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2837256" y="3517862"/>
            <a:ext cx="629358" cy="3237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747699" y="3895896"/>
            <a:ext cx="3035079" cy="210244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BB8BC35-C109-4F18-B68A-CA2BBD033BE9}"/>
              </a:ext>
            </a:extLst>
          </p:cNvPr>
          <p:cNvSpPr/>
          <p:nvPr/>
        </p:nvSpPr>
        <p:spPr>
          <a:xfrm>
            <a:off x="399667" y="3895896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585891" y="4068752"/>
            <a:ext cx="396883" cy="171941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1458239" y="2400071"/>
            <a:ext cx="503851" cy="4880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2734878" y="341091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12" y="1539618"/>
            <a:ext cx="2822185" cy="543403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374" y="1586706"/>
            <a:ext cx="732011" cy="452197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212604" y="1806633"/>
            <a:ext cx="1505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조조가 점령한 땅 입니다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08" y="1623849"/>
            <a:ext cx="588400" cy="1994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247747" y="1611871"/>
            <a:ext cx="5850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7390457" y="1652482"/>
            <a:ext cx="5561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12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6565324" y="1571519"/>
            <a:ext cx="822831" cy="365371"/>
            <a:chOff x="2483213" y="4959571"/>
            <a:chExt cx="635233" cy="282070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366" y="4959571"/>
              <a:ext cx="521829" cy="282070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2483213" y="4986435"/>
              <a:ext cx="635233" cy="142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쌍절극</a:t>
              </a:r>
              <a:r>
                <a:rPr lang="en-US" altLang="ko-KR" sz="600" b="1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칠성검</a:t>
              </a:r>
              <a:endPara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8" name="그림 117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99" y="1628625"/>
            <a:ext cx="430727" cy="394744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497803" y="1539617"/>
            <a:ext cx="664201" cy="5434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262518" y="1592436"/>
            <a:ext cx="2002256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344841" y="134468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7338805" y="1589138"/>
            <a:ext cx="713121" cy="4342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153832" y="133988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7584066" y="131337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423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확인 창 </a:t>
            </a:r>
            <a:r>
              <a:rPr lang="en-US" altLang="ko-KR" sz="1400" b="1" dirty="0">
                <a:solidFill>
                  <a:srgbClr val="FF0000"/>
                </a:solidFill>
              </a:rPr>
              <a:t>– ( </a:t>
            </a:r>
            <a:r>
              <a:rPr lang="ko-KR" altLang="en-US" sz="1400" b="1" dirty="0">
                <a:solidFill>
                  <a:srgbClr val="FF0000"/>
                </a:solidFill>
              </a:rPr>
              <a:t>예 누를 시 이동 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/>
              <a:t>0.5</a:t>
            </a:r>
            <a:r>
              <a:rPr lang="ko-KR" altLang="en-US" sz="1200" dirty="0"/>
              <a:t>초 </a:t>
            </a:r>
            <a:r>
              <a:rPr lang="en-US" altLang="ko-KR" sz="1200" dirty="0"/>
              <a:t>fade in </a:t>
            </a:r>
            <a:r>
              <a:rPr lang="ko-KR" altLang="en-US" sz="1200" dirty="0"/>
              <a:t>검정색 바탕 </a:t>
            </a:r>
            <a:r>
              <a:rPr lang="en-US" altLang="ko-KR" sz="1200" dirty="0"/>
              <a:t>(</a:t>
            </a:r>
            <a:r>
              <a:rPr lang="ko-KR" altLang="en-US" sz="1200" dirty="0"/>
              <a:t>투명도 </a:t>
            </a:r>
            <a:r>
              <a:rPr lang="en-US" altLang="ko-KR" sz="1200" dirty="0"/>
              <a:t>20%)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보물 상자 터치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시 </a:t>
            </a:r>
            <a:r>
              <a:rPr lang="ko-KR" altLang="en-US" sz="1200" dirty="0" smtClean="0"/>
              <a:t>상자가 흔들리고 상자 </a:t>
            </a:r>
            <a:r>
              <a:rPr lang="ko-KR" altLang="en-US" sz="1200" dirty="0"/>
              <a:t>주변에 </a:t>
            </a:r>
            <a:r>
              <a:rPr lang="ko-KR" altLang="en-US" sz="1200" dirty="0" smtClean="0"/>
              <a:t>빛줄기가 새어나오면서 보물 상자가 열린 이미지 출력</a:t>
            </a:r>
            <a:r>
              <a:rPr lang="en-US" altLang="ko-KR" sz="1200" dirty="0" smtClean="0"/>
              <a:t>, 1</a:t>
            </a:r>
            <a:r>
              <a:rPr lang="ko-KR" altLang="en-US" sz="1200" dirty="0" smtClean="0"/>
              <a:t>초 후 화면이 번쩍 빛나며 보상화면으로 넘어감</a:t>
            </a:r>
            <a:endParaRPr lang="en-US" altLang="ko-KR" sz="120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/>
              <a:t>, </a:t>
            </a:r>
            <a:r>
              <a:rPr lang="ko-KR" altLang="en-US" sz="1200" dirty="0"/>
              <a:t>황금 네온 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ko-KR" altLang="en-US" sz="1200" dirty="0"/>
              <a:t>실패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/>
              <a:t>빨강 네온 테두리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이미지 크기 </a:t>
            </a:r>
            <a:r>
              <a:rPr lang="en-US" altLang="ko-KR" sz="1200" dirty="0"/>
              <a:t>: 250 x 250 </a:t>
            </a:r>
            <a:r>
              <a:rPr lang="ko-KR" altLang="en-US" sz="1200" dirty="0"/>
              <a:t>픽셀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보상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34" y="1135736"/>
            <a:ext cx="1574515" cy="1188312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3" y="1021977"/>
            <a:ext cx="910031" cy="333678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327624" y="10618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수색</a:t>
            </a:r>
          </a:p>
        </p:txBody>
      </p:sp>
      <p:sp>
        <p:nvSpPr>
          <p:cNvPr id="211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4682570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212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3925203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958667" y="1618960"/>
            <a:ext cx="114005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rgbClr val="85FF29"/>
                </a:solidFill>
              </a:rPr>
              <a:t>획득 가능한 보물 </a:t>
            </a:r>
            <a:r>
              <a:rPr lang="en-US" altLang="ko-KR" sz="500" b="1" dirty="0">
                <a:solidFill>
                  <a:srgbClr val="85FF29"/>
                </a:solidFill>
              </a:rPr>
              <a:t>: </a:t>
            </a:r>
            <a:r>
              <a:rPr lang="ko-KR" altLang="en-US" sz="500" b="1" dirty="0">
                <a:solidFill>
                  <a:srgbClr val="85FF29"/>
                </a:solidFill>
              </a:rPr>
              <a:t>쌍절극</a:t>
            </a:r>
            <a:r>
              <a:rPr lang="en-US" altLang="ko-KR" sz="500" b="1" dirty="0">
                <a:solidFill>
                  <a:srgbClr val="85FF29"/>
                </a:solidFill>
              </a:rPr>
              <a:t>,</a:t>
            </a:r>
            <a:r>
              <a:rPr lang="ko-KR" altLang="en-US" sz="500" b="1" dirty="0">
                <a:solidFill>
                  <a:srgbClr val="85FF29"/>
                </a:solidFill>
              </a:rPr>
              <a:t>칠성검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61447" y="1787510"/>
            <a:ext cx="7344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남은 입장 횟수 </a:t>
            </a:r>
            <a:r>
              <a:rPr lang="en-US" altLang="ko-KR" sz="500" b="1" dirty="0">
                <a:solidFill>
                  <a:schemeClr val="bg1"/>
                </a:solidFill>
              </a:rPr>
              <a:t>: 7 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3921160" y="1963291"/>
            <a:ext cx="431605" cy="1938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flipH="1">
            <a:off x="3321345" y="1933630"/>
            <a:ext cx="544905" cy="2699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50719" y="316970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</a:rPr>
                <a:t>   꽝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602436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252128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168241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당</a:t>
              </a:r>
              <a:r>
                <a:rPr lang="en-US" altLang="ko-KR" sz="32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첨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221" name="그림 22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279" name="그림 278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277" name="그림 276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2" name="그림 231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1" name="그림 24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243" name="그림 24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56" name="그림 25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5" cstate="hq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258" name="그림 257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grpSp>
          <p:nvGrpSpPr>
            <p:cNvPr id="259" name="그룹 258"/>
            <p:cNvGrpSpPr/>
            <p:nvPr/>
          </p:nvGrpSpPr>
          <p:grpSpPr>
            <a:xfrm>
              <a:off x="2501366" y="4964948"/>
              <a:ext cx="618776" cy="282070"/>
              <a:chOff x="2501366" y="4959571"/>
              <a:chExt cx="618776" cy="282070"/>
            </a:xfrm>
          </p:grpSpPr>
          <p:pic>
            <p:nvPicPr>
              <p:cNvPr id="275" name="그림 274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516711" y="4989329"/>
                <a:ext cx="603431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백마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청공검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2488766" y="5488955"/>
              <a:ext cx="628780" cy="282070"/>
              <a:chOff x="2488766" y="4959571"/>
              <a:chExt cx="628780" cy="282070"/>
            </a:xfrm>
          </p:grpSpPr>
          <p:pic>
            <p:nvPicPr>
              <p:cNvPr id="273" name="그림 272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88766" y="4994542"/>
                <a:ext cx="628780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방천화극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옥새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490298" y="3924123"/>
              <a:ext cx="635233" cy="282070"/>
              <a:chOff x="2490298" y="4959571"/>
              <a:chExt cx="635233" cy="282070"/>
            </a:xfrm>
          </p:grpSpPr>
          <p:pic>
            <p:nvPicPr>
              <p:cNvPr id="271" name="그림 270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90298" y="4984032"/>
                <a:ext cx="63523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쌍절극</a:t>
                </a:r>
                <a:r>
                  <a:rPr lang="en-US" altLang="ko-KR" sz="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칠성검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62" name="그룹 261"/>
            <p:cNvGrpSpPr/>
            <p:nvPr/>
          </p:nvGrpSpPr>
          <p:grpSpPr>
            <a:xfrm>
              <a:off x="2460212" y="4448130"/>
              <a:ext cx="710577" cy="282070"/>
              <a:chOff x="2460212" y="4959571"/>
              <a:chExt cx="710577" cy="282070"/>
            </a:xfrm>
          </p:grpSpPr>
          <p:pic>
            <p:nvPicPr>
              <p:cNvPr id="269" name="그림 268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60212" y="4993500"/>
                <a:ext cx="71057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맹획 머리띠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비도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168643" y="1220184"/>
            <a:ext cx="3023305" cy="52147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385280" y="1816784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상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획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득</a:t>
            </a:r>
            <a:endParaRPr lang="ko-KR" altLang="en-US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348135" y="1502575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3" y="2983989"/>
            <a:ext cx="1479124" cy="1206653"/>
          </a:xfrm>
          <a:prstGeom prst="rect">
            <a:avLst/>
          </a:prstGeom>
          <a:effectLst/>
        </p:spPr>
      </p:pic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286279" y="141483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121912" y="5581433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2">
                    <a:lumMod val="75000"/>
                  </a:schemeClr>
                </a:solidFill>
              </a:rPr>
              <a:t>보물 상자</a:t>
            </a:r>
            <a:r>
              <a:rPr lang="ko-KR" altLang="en-US" sz="1100" b="1" dirty="0" smtClean="0">
                <a:solidFill>
                  <a:schemeClr val="bg2">
                    <a:lumMod val="75000"/>
                  </a:schemeClr>
                </a:solidFill>
              </a:rPr>
              <a:t> 터치</a:t>
            </a:r>
            <a:endParaRPr lang="ko-KR" altLang="en-US" sz="11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99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698580" y="220420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보물상자 오픈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임시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1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4431381"/>
            <a:ext cx="617257" cy="61725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5195805"/>
            <a:ext cx="617257" cy="61725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5195805"/>
            <a:ext cx="617257" cy="61725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4431381"/>
            <a:ext cx="617257" cy="61725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5195805"/>
            <a:ext cx="617257" cy="61725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4431381"/>
            <a:ext cx="617257" cy="61725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5195805"/>
            <a:ext cx="617257" cy="61725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1739934" y="5246718"/>
            <a:ext cx="358087" cy="51542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946144" y="4511106"/>
            <a:ext cx="493211" cy="43464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1731772" y="4505842"/>
            <a:ext cx="362198" cy="44934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2461201" y="4521657"/>
            <a:ext cx="336348" cy="42872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3145532" y="4504569"/>
            <a:ext cx="416820" cy="441179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1028128" y="5256257"/>
            <a:ext cx="358520" cy="4643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6" y="3617397"/>
            <a:ext cx="3031587" cy="66864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5" y="3764358"/>
            <a:ext cx="355059" cy="35505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43" y="3776055"/>
            <a:ext cx="536232" cy="18177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1014035" y="3799764"/>
            <a:ext cx="222999" cy="28424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424695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80" y="3943498"/>
            <a:ext cx="536232" cy="18177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056266" y="3928548"/>
            <a:ext cx="6518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장착해제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315420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017" y="3552913"/>
            <a:ext cx="3030361" cy="288247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71622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06441" y="1317339"/>
            <a:ext cx="3027682" cy="232095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741069" y="1655929"/>
            <a:ext cx="1002109" cy="384859"/>
            <a:chOff x="1393168" y="1120587"/>
            <a:chExt cx="1002109" cy="38485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58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65" y="3641536"/>
            <a:ext cx="2957255" cy="2344114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4786801" y="1375484"/>
            <a:ext cx="2015329" cy="241943"/>
            <a:chOff x="663803" y="1430321"/>
            <a:chExt cx="2015329" cy="24194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98" name="그림 97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58" y="6012290"/>
            <a:ext cx="2538385" cy="42310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82" y="4431381"/>
            <a:ext cx="617257" cy="617257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82" y="5195805"/>
            <a:ext cx="617257" cy="617257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65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65" y="5195805"/>
            <a:ext cx="617257" cy="61725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014" y="4431381"/>
            <a:ext cx="617257" cy="61725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014" y="5195805"/>
            <a:ext cx="617257" cy="617257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75" y="4431381"/>
            <a:ext cx="617257" cy="617257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75" y="5195805"/>
            <a:ext cx="617257" cy="61725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5682088" y="5246718"/>
            <a:ext cx="358087" cy="515429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4888298" y="4511106"/>
            <a:ext cx="493211" cy="434642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5673926" y="4505842"/>
            <a:ext cx="362198" cy="449343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6403355" y="4521657"/>
            <a:ext cx="336348" cy="428726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7087686" y="4504569"/>
            <a:ext cx="416820" cy="441179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4970282" y="5256257"/>
            <a:ext cx="358520" cy="46439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469254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19282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보스 스킬 단축키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전투 화면 좌측 하단에 배치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(X : 90 , Y : 1080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100" dirty="0" smtClean="0"/>
              <a:t>보스 얼굴 이미지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(40x50 px)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원형 테두리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(60x60 px)</a:t>
            </a:r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보스 설명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 보스 썸네일 표시</a:t>
            </a:r>
            <a:endParaRPr lang="en-US" altLang="ko-KR" sz="1100" dirty="0" smtClean="0"/>
          </a:p>
          <a:p>
            <a:r>
              <a:rPr lang="ko-KR" altLang="en-US" sz="1100" dirty="0" smtClean="0"/>
              <a:t>보스 썸네일 우측에 보스의 이름과 스킬 표시</a:t>
            </a:r>
            <a:endParaRPr lang="en-US" altLang="ko-KR" sz="1100" dirty="0" smtClean="0"/>
          </a:p>
          <a:p>
            <a:r>
              <a:rPr lang="ko-KR" altLang="en-US" sz="1100" dirty="0" smtClean="0"/>
              <a:t>우측에 보스의 사용하는 무기와 공격력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보스 초상화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개씩 가로 정렬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줄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아이콘 칸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: 100x100 px ,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보스 썸네일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: 75x75 px)</a:t>
            </a:r>
          </a:p>
          <a:p>
            <a:r>
              <a:rPr lang="ko-KR" altLang="en-US" sz="1100" b="1" dirty="0" smtClean="0"/>
              <a:t>보스 썸네일 터치 시 초록색 테두리 표시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플레이어가 처치하지않은 보스는 검정색 실루엣 표시</a:t>
            </a:r>
            <a:endParaRPr lang="en-US" altLang="ko-KR" sz="1100" b="1" dirty="0" smtClean="0"/>
          </a:p>
          <a:p>
            <a:r>
              <a:rPr lang="ko-KR" altLang="en-US" sz="1100" dirty="0" smtClean="0"/>
              <a:t>상하 </a:t>
            </a:r>
            <a:r>
              <a:rPr lang="en-US" altLang="ko-KR" sz="1100" dirty="0" smtClean="0"/>
              <a:t>Scroll</a:t>
            </a:r>
            <a:r>
              <a:rPr lang="ko-KR" altLang="en-US" sz="1100" dirty="0" smtClean="0"/>
              <a:t>로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터치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장착 버튼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스킬 장착중일시 장착해제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스킬 미장착중일시 장착하기 표시</a:t>
            </a:r>
            <a:endParaRPr lang="en-US" altLang="ko-KR" sz="1100" dirty="0" smtClean="0"/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스킬 사용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보스가 전투 화면 좌측에서부터 걸어나와 </a:t>
            </a:r>
            <a:r>
              <a:rPr lang="en-US" altLang="ko-KR" sz="1100" b="1" dirty="0" smtClean="0"/>
              <a:t>boss_attack</a:t>
            </a:r>
            <a:r>
              <a:rPr lang="ko-KR" altLang="en-US" sz="1100" b="1" dirty="0" smtClean="0"/>
              <a:t>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회 사용합니다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sz="1100" dirty="0" smtClean="0"/>
              <a:t>스킬을 사용하고 난 뒤 다시 화면의 좌측방향으로 뛰어나갑니다</a:t>
            </a:r>
            <a:endParaRPr lang="en-US" altLang="ko-KR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2446954" y="5214189"/>
            <a:ext cx="364841" cy="5175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3121443" y="5222445"/>
            <a:ext cx="449825" cy="54170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6399451" y="5214189"/>
            <a:ext cx="364841" cy="517506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7073940" y="5222445"/>
            <a:ext cx="449825" cy="54170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790" y="3617397"/>
            <a:ext cx="3031587" cy="668641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159" y="3764358"/>
            <a:ext cx="355059" cy="355059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97" y="3776055"/>
            <a:ext cx="536232" cy="181773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4956189" y="3799764"/>
            <a:ext cx="222999" cy="284246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5366849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6998420" y="3928548"/>
            <a:ext cx="651861" cy="215444"/>
            <a:chOff x="2186222" y="3634496"/>
            <a:chExt cx="651861" cy="215444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23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036" y="3649446"/>
              <a:ext cx="536232" cy="181773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2186222" y="3634496"/>
              <a:ext cx="6518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30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257574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411408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361436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30" y="2636559"/>
            <a:ext cx="928313" cy="66905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541478" y="2652712"/>
            <a:ext cx="524204" cy="653977"/>
            <a:chOff x="5133974" y="2652712"/>
            <a:chExt cx="524204" cy="653977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68" t="27720" r="37992" b="26083"/>
            <a:stretch/>
          </p:blipFill>
          <p:spPr>
            <a:xfrm>
              <a:off x="5133974" y="2652712"/>
              <a:ext cx="376239" cy="65246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450480" y="2881766"/>
              <a:ext cx="207698" cy="424923"/>
            </a:xfrm>
            <a:prstGeom prst="rect">
              <a:avLst/>
            </a:prstGeom>
          </p:spPr>
        </p:pic>
      </p:grpSp>
      <p:pic>
        <p:nvPicPr>
          <p:cNvPr id="127" name="그림 126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17" y="2514393"/>
            <a:ext cx="848415" cy="83626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084529" y="2677374"/>
            <a:ext cx="421700" cy="605000"/>
            <a:chOff x="4473950" y="2677374"/>
            <a:chExt cx="421700" cy="605000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" t="40486" r="86389" b="42567"/>
            <a:stretch/>
          </p:blipFill>
          <p:spPr>
            <a:xfrm>
              <a:off x="4473950" y="2677374"/>
              <a:ext cx="379323" cy="605000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76938">
              <a:off x="4578241" y="2918495"/>
              <a:ext cx="249875" cy="384942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839813" y="3124392"/>
            <a:ext cx="344225" cy="344225"/>
            <a:chOff x="4331030" y="3124392"/>
            <a:chExt cx="344225" cy="344225"/>
          </a:xfrm>
        </p:grpSpPr>
        <p:sp>
          <p:nvSpPr>
            <p:cNvPr id="31" name="타원 30"/>
            <p:cNvSpPr/>
            <p:nvPr/>
          </p:nvSpPr>
          <p:spPr>
            <a:xfrm>
              <a:off x="4331030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388406" y="3160292"/>
              <a:ext cx="222999" cy="28424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4782205" y="3124392"/>
            <a:ext cx="386237" cy="344225"/>
            <a:chOff x="4811587" y="3124392"/>
            <a:chExt cx="386237" cy="344225"/>
          </a:xfrm>
        </p:grpSpPr>
        <p:sp>
          <p:nvSpPr>
            <p:cNvPr id="141" name="타원 140"/>
            <p:cNvSpPr/>
            <p:nvPr/>
          </p:nvSpPr>
          <p:spPr>
            <a:xfrm>
              <a:off x="4811587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868963" y="3160292"/>
              <a:ext cx="222999" cy="284246"/>
            </a:xfrm>
            <a:prstGeom prst="rect">
              <a:avLst/>
            </a:prstGeom>
          </p:spPr>
        </p:pic>
        <p:sp>
          <p:nvSpPr>
            <p:cNvPr id="143" name="타원 142"/>
            <p:cNvSpPr/>
            <p:nvPr/>
          </p:nvSpPr>
          <p:spPr>
            <a:xfrm>
              <a:off x="4818238" y="3124392"/>
              <a:ext cx="344225" cy="344225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7487" y="3172580"/>
              <a:ext cx="3803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239943" y="6012290"/>
            <a:ext cx="491630" cy="423103"/>
            <a:chOff x="6832439" y="6012290"/>
            <a:chExt cx="491630" cy="42310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44" name="그림 143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7" y="6012290"/>
            <a:ext cx="2538385" cy="423102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3307272" y="6012290"/>
            <a:ext cx="491630" cy="423103"/>
            <a:chOff x="6832439" y="6012290"/>
            <a:chExt cx="491630" cy="423103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56118" y="3060465"/>
            <a:ext cx="532962" cy="457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901683" y="3723197"/>
            <a:ext cx="2016791" cy="4418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3634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856856" y="4363022"/>
            <a:ext cx="2950811" cy="15451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431185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5113305" y="2564792"/>
            <a:ext cx="1512161" cy="10153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6" name="오른쪽 화살표 155"/>
          <p:cNvSpPr/>
          <p:nvPr/>
        </p:nvSpPr>
        <p:spPr>
          <a:xfrm>
            <a:off x="3890253" y="3539283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075132" y="3901384"/>
            <a:ext cx="602243" cy="263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2971195" y="378468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61456" y="29913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9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665162" y="4524544"/>
            <a:ext cx="293837" cy="12729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5028838" y="25102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35" y="5985650"/>
            <a:ext cx="753567" cy="7954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67404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20446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30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/>
                        <a:t>)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r>
              <a:rPr lang="ko-KR" altLang="en-US" sz="1200" dirty="0"/>
              <a:t>소비로 인한 재화 </a:t>
            </a:r>
            <a:r>
              <a:rPr lang="ko-KR" altLang="en-US" sz="1200" dirty="0" smtClean="0"/>
              <a:t>변화량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X 175 , Y 1880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가운데 맞춤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540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, Y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902905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4104750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934991" y="1586318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6076538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소야논8" panose="02020603020101020101" pitchFamily="18" charset="-127"/>
              </a:rPr>
              <a:t>1,000,000</a:t>
            </a:r>
            <a:endParaRPr lang="ko-KR" altLang="en-US" sz="900" dirty="0">
              <a:solidFill>
                <a:schemeClr val="bg1"/>
              </a:solidFill>
              <a:latin typeface="+mj-lt"/>
              <a:ea typeface="소야논8" panose="02020603020101020101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7184983" y="1582240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326530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a으라차차" panose="02020600000000000000" pitchFamily="18" charset="-127"/>
              </a:rPr>
              <a:t>900,000</a:t>
            </a:r>
            <a:endParaRPr lang="ko-KR" altLang="en-US" sz="900" dirty="0">
              <a:solidFill>
                <a:schemeClr val="bg1"/>
              </a:solidFill>
              <a:latin typeface="+mj-lt"/>
              <a:ea typeface="a으라차차" panose="02020600000000000000" pitchFamily="18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6785235" y="1682613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270075" y="173086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205502" y="1340731"/>
            <a:ext cx="2189458" cy="667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079829" y="1189197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6125800" y="2809595"/>
            <a:ext cx="2401989" cy="1567842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ED31C"/>
                  </a:solidFill>
                </a:rPr>
                <a:t>설정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5" y="1499781"/>
              <a:ext cx="47947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04428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4"/>
              <a:ext cx="479474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19449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6973065" y="1918434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재화 변화량 표시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>
            <a:off x="2831089" y="3114191"/>
            <a:ext cx="2007803" cy="241943"/>
            <a:chOff x="663803" y="1430321"/>
            <a:chExt cx="2007803" cy="24194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3269800" y="1567458"/>
            <a:ext cx="2007803" cy="241943"/>
            <a:chOff x="663803" y="1430321"/>
            <a:chExt cx="2007803" cy="24194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보물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수색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옵션</a:t>
            </a:r>
            <a:endParaRPr lang="en-US" altLang="ko-KR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470351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75463" y="5083201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75463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5463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421250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21250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367037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67037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307904" y="3656312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01556" y="3571727"/>
            <a:ext cx="1637556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58278" y="3215006"/>
            <a:ext cx="924112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48558" y="3200174"/>
            <a:ext cx="924112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491836" y="3556896"/>
            <a:ext cx="1637556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35114" y="3913618"/>
            <a:ext cx="2351000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09176" y="3215005"/>
            <a:ext cx="924112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52454" y="3571727"/>
            <a:ext cx="1637556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69794" y="3229836"/>
            <a:ext cx="924112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13072" y="3586558"/>
            <a:ext cx="1637556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27953" y="3247126"/>
            <a:ext cx="924111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762455" y="2592420"/>
            <a:ext cx="7261104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맵은 밝은 부분만 보이게 카메라 </a:t>
            </a:r>
            <a:r>
              <a:rPr lang="en-US" altLang="ko-KR" sz="1200" dirty="0"/>
              <a:t>Zoom IN </a:t>
            </a:r>
            <a:r>
              <a:rPr lang="ko-KR" altLang="en-US" sz="1200" dirty="0"/>
              <a:t>기능을 사용합니다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고정된 채로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이동합니다</a:t>
            </a:r>
            <a:r>
              <a:rPr lang="en-US" altLang="ko-KR" sz="1200" u="sng" dirty="0"/>
              <a:t>.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 캐릭터는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</a:t>
            </a:r>
            <a:r>
              <a:rPr lang="en-US" altLang="ko-KR" sz="1200" dirty="0"/>
              <a:t>700</a:t>
            </a:r>
            <a:r>
              <a:rPr lang="ko-KR" altLang="en-US" sz="1200" dirty="0"/>
              <a:t>픽셀까지 이동한 뒤 멈춰서 공격을 시작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일반</a:t>
            </a:r>
            <a:r>
              <a:rPr lang="en-US" altLang="ko-KR" sz="1200" dirty="0"/>
              <a:t>,</a:t>
            </a:r>
            <a:r>
              <a:rPr lang="ko-KR" altLang="en-US" sz="1200" dirty="0"/>
              <a:t>보스 몬스터는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로 </a:t>
            </a:r>
            <a:r>
              <a:rPr lang="en-US" altLang="ko-KR" sz="1200" dirty="0"/>
              <a:t>340</a:t>
            </a:r>
            <a:r>
              <a:rPr lang="ko-KR" altLang="en-US" sz="1200" dirty="0"/>
              <a:t>픽셀까지 이동한 뒤 멈춤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/>
              <a:t>Move </a:t>
            </a:r>
            <a:r>
              <a:rPr lang="ko-KR" altLang="en-US" sz="1200" b="1" dirty="0"/>
              <a:t>→ </a:t>
            </a:r>
            <a:r>
              <a:rPr lang="en-US" altLang="ko-KR" sz="1200" b="1" dirty="0"/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사거리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캐릭터의 사거리는 서로간의 앞에 위치하기 때문에 변화하지 않습니다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캐릭터들이 서로간의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플레이어 캐릭터가 공격을 시작합니다</a:t>
            </a:r>
            <a:endParaRPr lang="en-US" altLang="ko-KR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065034" y="3922698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451152" y="4029905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2869276" y="3953258"/>
            <a:ext cx="535655" cy="59134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2880959" y="4055911"/>
            <a:ext cx="247052" cy="741156"/>
          </a:xfrm>
          <a:prstGeom prst="rect">
            <a:avLst/>
          </a:prstGeom>
        </p:spPr>
      </p:pic>
      <p:sp>
        <p:nvSpPr>
          <p:cNvPr id="55" name="원호 54"/>
          <p:cNvSpPr/>
          <p:nvPr/>
        </p:nvSpPr>
        <p:spPr>
          <a:xfrm rot="10800000">
            <a:off x="2742628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1754924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767002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3" y="3922698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517500" y="4181294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61577" y="5018740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357072" y="5018740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762455" y="2450169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782914" y="2038422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5580784" y="3953258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5592467" y="4055911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726005" y="2592419"/>
            <a:ext cx="4297554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3806742" y="4181294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591505" y="3583057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/>
              <a:t>50M</a:t>
            </a:r>
            <a:r>
              <a:rPr lang="en-US" altLang="ko-KR" sz="1200" dirty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애니메이션이 출력되어 플레이어 캐릭터가 </a:t>
            </a:r>
            <a:r>
              <a:rPr lang="en-US" altLang="ko-KR" sz="1200" b="1" dirty="0"/>
              <a:t>-15M </a:t>
            </a:r>
            <a:r>
              <a:rPr lang="ko-KR" altLang="en-US" sz="1200" dirty="0"/>
              <a:t>만큼 날아가는 </a:t>
            </a:r>
            <a:r>
              <a:rPr lang="en-US" altLang="ko-KR" sz="1200" dirty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밝아지며 </a:t>
            </a:r>
            <a:r>
              <a:rPr lang="en-US" altLang="ko-KR" sz="1200" dirty="0"/>
              <a:t>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8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819063"/>
            <a:ext cx="93671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470317" y="2022067"/>
            <a:ext cx="852166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/>
          <p:cNvGrpSpPr/>
          <p:nvPr/>
        </p:nvGrpSpPr>
        <p:grpSpPr>
          <a:xfrm>
            <a:off x="1364531" y="1355356"/>
            <a:ext cx="998634" cy="548353"/>
            <a:chOff x="1393168" y="1120587"/>
            <a:chExt cx="998634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29404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677036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1" y="1098096"/>
            <a:ext cx="1329246" cy="27092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72" y="1098096"/>
            <a:ext cx="1329246" cy="27092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72207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700143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99" y="4119172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13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5566782" y="4740422"/>
            <a:ext cx="1525973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5903684" y="4733853"/>
            <a:ext cx="8720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/>
              <a:t>0s / 30s</a:t>
            </a:r>
            <a:endParaRPr lang="ko-KR" altLang="en-US" sz="600" b="1" dirty="0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291554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43238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grpSp>
        <p:nvGrpSpPr>
          <p:cNvPr id="121" name="그룹 120"/>
          <p:cNvGrpSpPr/>
          <p:nvPr/>
        </p:nvGrpSpPr>
        <p:grpSpPr>
          <a:xfrm>
            <a:off x="4839959" y="4156445"/>
            <a:ext cx="561776" cy="788344"/>
            <a:chOff x="430398" y="1158939"/>
            <a:chExt cx="561776" cy="788344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27" y="4095602"/>
            <a:ext cx="1329246" cy="270929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0" name="직사각형 139"/>
          <p:cNvSpPr/>
          <p:nvPr/>
        </p:nvSpPr>
        <p:spPr>
          <a:xfrm>
            <a:off x="4713890" y="4064193"/>
            <a:ext cx="3034796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5090341" y="4432384"/>
            <a:ext cx="2281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FF0000"/>
                </a:solidFill>
              </a:rPr>
              <a:t>실  패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55" y="4119172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6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1172138" y="4740422"/>
            <a:ext cx="1525973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1509040" y="4733853"/>
            <a:ext cx="8720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/>
              <a:t>0s / 30s</a:t>
            </a:r>
            <a:endParaRPr lang="ko-KR" altLang="en-US" sz="600" b="1" dirty="0"/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26" y="4291554"/>
            <a:ext cx="986272" cy="419938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01806" y="443238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grpSp>
        <p:nvGrpSpPr>
          <p:cNvPr id="150" name="그룹 149"/>
          <p:cNvGrpSpPr/>
          <p:nvPr/>
        </p:nvGrpSpPr>
        <p:grpSpPr>
          <a:xfrm>
            <a:off x="445315" y="4156445"/>
            <a:ext cx="561776" cy="788344"/>
            <a:chOff x="430398" y="1158939"/>
            <a:chExt cx="561776" cy="788344"/>
          </a:xfrm>
        </p:grpSpPr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83" y="4095602"/>
            <a:ext cx="1329246" cy="270929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5090342" y="5613991"/>
            <a:ext cx="2297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적장을 물리치는데 실패했습니다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힘을 길러 다시 도전하세요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696" y="3777330"/>
            <a:ext cx="3835612" cy="3843064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>
            <a:off x="5090342" y="6058336"/>
            <a:ext cx="2297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</a:rPr>
              <a:t>초 후 </a:t>
            </a:r>
            <a:r>
              <a:rPr lang="en-US" altLang="ko-KR" sz="1000" b="1" dirty="0">
                <a:solidFill>
                  <a:schemeClr val="bg1"/>
                </a:solidFill>
              </a:rPr>
              <a:t>15M </a:t>
            </a:r>
            <a:r>
              <a:rPr lang="ko-KR" altLang="en-US" sz="1000" b="1" dirty="0">
                <a:solidFill>
                  <a:schemeClr val="bg1"/>
                </a:solidFill>
              </a:rPr>
              <a:t>밀려납니다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낙양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순서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/>
              <a:t>기본 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공격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피격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처치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애니메이션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71" y="1123719"/>
            <a:ext cx="1329246" cy="27092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49" y="1313160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32929" y="145399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9148</TotalTime>
  <Words>2495</Words>
  <Application>Microsoft Office PowerPoint</Application>
  <PresentationFormat>와이드스크린</PresentationFormat>
  <Paragraphs>750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a으라차차</vt:lpstr>
      <vt:lpstr>PF스타더스트</vt:lpstr>
      <vt:lpstr>맑은 고딕</vt:lpstr>
      <vt:lpstr>소야논8</vt:lpstr>
      <vt:lpstr>Arial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630</cp:revision>
  <dcterms:created xsi:type="dcterms:W3CDTF">2020-08-13T13:01:44Z</dcterms:created>
  <dcterms:modified xsi:type="dcterms:W3CDTF">2020-09-09T13:57:20Z</dcterms:modified>
</cp:coreProperties>
</file>